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08" r:id="rId5"/>
    <p:sldMasterId id="2147483720" r:id="rId6"/>
    <p:sldMasterId id="2147483732" r:id="rId7"/>
  </p:sldMasterIdLst>
  <p:handoutMasterIdLst>
    <p:handoutMasterId r:id="rId31"/>
  </p:handoutMasterIdLst>
  <p:sldIdLst>
    <p:sldId id="283" r:id="rId8"/>
    <p:sldId id="257" r:id="rId9"/>
    <p:sldId id="258" r:id="rId10"/>
    <p:sldId id="259" r:id="rId11"/>
    <p:sldId id="260" r:id="rId12"/>
    <p:sldId id="261" r:id="rId13"/>
    <p:sldId id="262" r:id="rId14"/>
    <p:sldId id="263" r:id="rId15"/>
    <p:sldId id="264" r:id="rId16"/>
    <p:sldId id="265" r:id="rId17"/>
    <p:sldId id="267" r:id="rId18"/>
    <p:sldId id="278" r:id="rId19"/>
    <p:sldId id="268" r:id="rId20"/>
    <p:sldId id="271" r:id="rId21"/>
    <p:sldId id="290" r:id="rId22"/>
    <p:sldId id="273" r:id="rId23"/>
    <p:sldId id="289" r:id="rId24"/>
    <p:sldId id="274" r:id="rId25"/>
    <p:sldId id="286" r:id="rId26"/>
    <p:sldId id="287" r:id="rId27"/>
    <p:sldId id="288" r:id="rId28"/>
    <p:sldId id="281" r:id="rId29"/>
    <p:sldId id="282" r:id="rId30"/>
  </p:sldIdLst>
  <p:sldSz cx="12192000" cy="6858000"/>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5" userDrawn="1">
          <p15:clr>
            <a:srgbClr val="A4A3A4"/>
          </p15:clr>
        </p15:guide>
        <p15:guide id="2" pos="121" userDrawn="1">
          <p15:clr>
            <a:srgbClr val="A4A3A4"/>
          </p15:clr>
        </p15:guide>
        <p15:guide id="3" pos="75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000066"/>
    <a:srgbClr val="006600"/>
    <a:srgbClr val="FF0066"/>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80" d="100"/>
          <a:sy n="80" d="100"/>
        </p:scale>
        <p:origin x="710" y="154"/>
      </p:cViewPr>
      <p:guideLst>
        <p:guide orient="horz" pos="255"/>
        <p:guide pos="121"/>
        <p:guide pos="7554"/>
      </p:guideLst>
    </p:cSldViewPr>
  </p:slideViewPr>
  <p:notesTextViewPr>
    <p:cViewPr>
      <p:scale>
        <a:sx n="1" d="1"/>
        <a:sy n="1" d="1"/>
      </p:scale>
      <p:origin x="0" y="0"/>
    </p:cViewPr>
  </p:notesTextViewPr>
  <p:sorterViewPr>
    <p:cViewPr>
      <p:scale>
        <a:sx n="100" d="100"/>
        <a:sy n="100" d="100"/>
      </p:scale>
      <p:origin x="0" y="365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E7DD021D-4B18-4C4F-8431-8BE1A520770B}" type="datetimeFigureOut">
              <a:rPr lang="en-SG" smtClean="0"/>
              <a:t>27/4/2019</a:t>
            </a:fld>
            <a:endParaRPr lang="en-SG"/>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en-SG"/>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44D61885-6550-4B4C-A8C6-4445009591F1}" type="slidenum">
              <a:rPr lang="en-SG" smtClean="0"/>
              <a:t>‹#›</a:t>
            </a:fld>
            <a:endParaRPr lang="en-SG"/>
          </a:p>
        </p:txBody>
      </p:sp>
    </p:spTree>
    <p:extLst>
      <p:ext uri="{BB962C8B-B14F-4D97-AF65-F5344CB8AC3E}">
        <p14:creationId xmlns:p14="http://schemas.microsoft.com/office/powerpoint/2010/main" val="20824289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92A9EC64-FF4A-45A1-A70F-92F6ACCDFE5E}" type="datetimeFigureOut">
              <a:rPr lang="en-SG" smtClean="0"/>
              <a:t>27/4/2019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72BF665-C5B6-4901-A14B-FF0E0A93AEF3}" type="slidenum">
              <a:rPr lang="en-SG" smtClean="0"/>
              <a:t>‹#›</a:t>
            </a:fld>
            <a:endParaRPr lang="en-SG"/>
          </a:p>
        </p:txBody>
      </p:sp>
    </p:spTree>
    <p:extLst>
      <p:ext uri="{BB962C8B-B14F-4D97-AF65-F5344CB8AC3E}">
        <p14:creationId xmlns:p14="http://schemas.microsoft.com/office/powerpoint/2010/main" val="3364001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92A9EC64-FF4A-45A1-A70F-92F6ACCDFE5E}" type="datetimeFigureOut">
              <a:rPr lang="en-SG" smtClean="0"/>
              <a:t>27/4/2019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72BF665-C5B6-4901-A14B-FF0E0A93AEF3}" type="slidenum">
              <a:rPr lang="en-SG" smtClean="0"/>
              <a:t>‹#›</a:t>
            </a:fld>
            <a:endParaRPr lang="en-SG"/>
          </a:p>
        </p:txBody>
      </p:sp>
    </p:spTree>
    <p:extLst>
      <p:ext uri="{BB962C8B-B14F-4D97-AF65-F5344CB8AC3E}">
        <p14:creationId xmlns:p14="http://schemas.microsoft.com/office/powerpoint/2010/main" val="2844449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92A9EC64-FF4A-45A1-A70F-92F6ACCDFE5E}" type="datetimeFigureOut">
              <a:rPr lang="en-SG" smtClean="0"/>
              <a:t>27/4/2019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72BF665-C5B6-4901-A14B-FF0E0A93AEF3}" type="slidenum">
              <a:rPr lang="en-SG" smtClean="0"/>
              <a:t>‹#›</a:t>
            </a:fld>
            <a:endParaRPr lang="en-SG"/>
          </a:p>
        </p:txBody>
      </p:sp>
    </p:spTree>
    <p:extLst>
      <p:ext uri="{BB962C8B-B14F-4D97-AF65-F5344CB8AC3E}">
        <p14:creationId xmlns:p14="http://schemas.microsoft.com/office/powerpoint/2010/main" val="2138227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92A9EC64-FF4A-45A1-A70F-92F6ACCDFE5E}" type="datetimeFigureOut">
              <a:rPr lang="en-SG" smtClean="0">
                <a:solidFill>
                  <a:prstClr val="black">
                    <a:tint val="75000"/>
                  </a:prstClr>
                </a:solidFill>
              </a:rPr>
              <a:pPr/>
              <a:t>27/4/2019</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540947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92A9EC64-FF4A-45A1-A70F-92F6ACCDFE5E}" type="datetimeFigureOut">
              <a:rPr lang="en-SG" smtClean="0">
                <a:solidFill>
                  <a:prstClr val="black">
                    <a:tint val="75000"/>
                  </a:prstClr>
                </a:solidFill>
              </a:rPr>
              <a:pPr/>
              <a:t>27/4/2019</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366295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A9EC64-FF4A-45A1-A70F-92F6ACCDFE5E}" type="datetimeFigureOut">
              <a:rPr lang="en-SG" smtClean="0">
                <a:solidFill>
                  <a:prstClr val="black">
                    <a:tint val="75000"/>
                  </a:prstClr>
                </a:solidFill>
              </a:rPr>
              <a:pPr/>
              <a:t>27/4/2019</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791014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92A9EC64-FF4A-45A1-A70F-92F6ACCDFE5E}" type="datetimeFigureOut">
              <a:rPr lang="en-SG" smtClean="0">
                <a:solidFill>
                  <a:prstClr val="black">
                    <a:tint val="75000"/>
                  </a:prstClr>
                </a:solidFill>
              </a:rPr>
              <a:pPr/>
              <a:t>27/4/2019</a:t>
            </a:fld>
            <a:endParaRPr lang="en-SG">
              <a:solidFill>
                <a:prstClr val="black">
                  <a:tint val="75000"/>
                </a:prstClr>
              </a:solidFill>
            </a:endParaRPr>
          </a:p>
        </p:txBody>
      </p:sp>
      <p:sp>
        <p:nvSpPr>
          <p:cNvPr id="6" name="Footer Placeholder 5"/>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997950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92A9EC64-FF4A-45A1-A70F-92F6ACCDFE5E}" type="datetimeFigureOut">
              <a:rPr lang="en-SG" smtClean="0">
                <a:solidFill>
                  <a:prstClr val="black">
                    <a:tint val="75000"/>
                  </a:prstClr>
                </a:solidFill>
              </a:rPr>
              <a:pPr/>
              <a:t>27/4/2019</a:t>
            </a:fld>
            <a:endParaRPr lang="en-SG">
              <a:solidFill>
                <a:prstClr val="black">
                  <a:tint val="75000"/>
                </a:prstClr>
              </a:solidFill>
            </a:endParaRPr>
          </a:p>
        </p:txBody>
      </p:sp>
      <p:sp>
        <p:nvSpPr>
          <p:cNvPr id="8" name="Footer Placeholder 7"/>
          <p:cNvSpPr>
            <a:spLocks noGrp="1"/>
          </p:cNvSpPr>
          <p:nvPr>
            <p:ph type="ftr" sz="quarter" idx="11"/>
          </p:nvPr>
        </p:nvSpPr>
        <p:spPr/>
        <p:txBody>
          <a:bodyPr/>
          <a:lstStyle/>
          <a:p>
            <a:endParaRPr lang="en-SG">
              <a:solidFill>
                <a:prstClr val="black">
                  <a:tint val="75000"/>
                </a:prstClr>
              </a:solidFill>
            </a:endParaRPr>
          </a:p>
        </p:txBody>
      </p:sp>
      <p:sp>
        <p:nvSpPr>
          <p:cNvPr id="9" name="Slide Number Placeholder 8"/>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743406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92A9EC64-FF4A-45A1-A70F-92F6ACCDFE5E}" type="datetimeFigureOut">
              <a:rPr lang="en-SG" smtClean="0">
                <a:solidFill>
                  <a:prstClr val="black">
                    <a:tint val="75000"/>
                  </a:prstClr>
                </a:solidFill>
              </a:rPr>
              <a:pPr/>
              <a:t>27/4/2019</a:t>
            </a:fld>
            <a:endParaRPr lang="en-SG">
              <a:solidFill>
                <a:prstClr val="black">
                  <a:tint val="75000"/>
                </a:prstClr>
              </a:solidFill>
            </a:endParaRPr>
          </a:p>
        </p:txBody>
      </p:sp>
      <p:sp>
        <p:nvSpPr>
          <p:cNvPr id="4" name="Footer Placeholder 3"/>
          <p:cNvSpPr>
            <a:spLocks noGrp="1"/>
          </p:cNvSpPr>
          <p:nvPr>
            <p:ph type="ftr" sz="quarter" idx="11"/>
          </p:nvPr>
        </p:nvSpPr>
        <p:spPr/>
        <p:txBody>
          <a:bodyPr/>
          <a:lstStyle/>
          <a:p>
            <a:endParaRPr lang="en-SG">
              <a:solidFill>
                <a:prstClr val="black">
                  <a:tint val="75000"/>
                </a:prstClr>
              </a:solidFill>
            </a:endParaRPr>
          </a:p>
        </p:txBody>
      </p:sp>
      <p:sp>
        <p:nvSpPr>
          <p:cNvPr id="5" name="Slide Number Placeholder 4"/>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648604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9EC64-FF4A-45A1-A70F-92F6ACCDFE5E}" type="datetimeFigureOut">
              <a:rPr lang="en-SG" smtClean="0">
                <a:solidFill>
                  <a:prstClr val="black">
                    <a:tint val="75000"/>
                  </a:prstClr>
                </a:solidFill>
              </a:rPr>
              <a:pPr/>
              <a:t>27/4/2019</a:t>
            </a:fld>
            <a:endParaRPr lang="en-SG">
              <a:solidFill>
                <a:prstClr val="black">
                  <a:tint val="75000"/>
                </a:prstClr>
              </a:solidFill>
            </a:endParaRPr>
          </a:p>
        </p:txBody>
      </p:sp>
      <p:sp>
        <p:nvSpPr>
          <p:cNvPr id="3" name="Footer Placeholder 2"/>
          <p:cNvSpPr>
            <a:spLocks noGrp="1"/>
          </p:cNvSpPr>
          <p:nvPr>
            <p:ph type="ftr" sz="quarter" idx="11"/>
          </p:nvPr>
        </p:nvSpPr>
        <p:spPr/>
        <p:txBody>
          <a:bodyPr/>
          <a:lstStyle/>
          <a:p>
            <a:endParaRPr lang="en-SG">
              <a:solidFill>
                <a:prstClr val="black">
                  <a:tint val="75000"/>
                </a:prstClr>
              </a:solidFill>
            </a:endParaRPr>
          </a:p>
        </p:txBody>
      </p:sp>
      <p:sp>
        <p:nvSpPr>
          <p:cNvPr id="4" name="Slide Number Placeholder 3"/>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1907834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A9EC64-FF4A-45A1-A70F-92F6ACCDFE5E}" type="datetimeFigureOut">
              <a:rPr lang="en-SG" smtClean="0">
                <a:solidFill>
                  <a:prstClr val="black">
                    <a:tint val="75000"/>
                  </a:prstClr>
                </a:solidFill>
              </a:rPr>
              <a:pPr/>
              <a:t>27/4/2019</a:t>
            </a:fld>
            <a:endParaRPr lang="en-SG">
              <a:solidFill>
                <a:prstClr val="black">
                  <a:tint val="75000"/>
                </a:prstClr>
              </a:solidFill>
            </a:endParaRPr>
          </a:p>
        </p:txBody>
      </p:sp>
      <p:sp>
        <p:nvSpPr>
          <p:cNvPr id="6" name="Footer Placeholder 5"/>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65003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92A9EC64-FF4A-45A1-A70F-92F6ACCDFE5E}" type="datetimeFigureOut">
              <a:rPr lang="en-SG" smtClean="0"/>
              <a:t>27/4/2019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72BF665-C5B6-4901-A14B-FF0E0A93AEF3}" type="slidenum">
              <a:rPr lang="en-SG" smtClean="0"/>
              <a:t>‹#›</a:t>
            </a:fld>
            <a:endParaRPr lang="en-SG"/>
          </a:p>
        </p:txBody>
      </p:sp>
    </p:spTree>
    <p:extLst>
      <p:ext uri="{BB962C8B-B14F-4D97-AF65-F5344CB8AC3E}">
        <p14:creationId xmlns:p14="http://schemas.microsoft.com/office/powerpoint/2010/main" val="833031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A9EC64-FF4A-45A1-A70F-92F6ACCDFE5E}" type="datetimeFigureOut">
              <a:rPr lang="en-SG" smtClean="0">
                <a:solidFill>
                  <a:prstClr val="black">
                    <a:tint val="75000"/>
                  </a:prstClr>
                </a:solidFill>
              </a:rPr>
              <a:pPr/>
              <a:t>27/4/2019</a:t>
            </a:fld>
            <a:endParaRPr lang="en-SG">
              <a:solidFill>
                <a:prstClr val="black">
                  <a:tint val="75000"/>
                </a:prstClr>
              </a:solidFill>
            </a:endParaRPr>
          </a:p>
        </p:txBody>
      </p:sp>
      <p:sp>
        <p:nvSpPr>
          <p:cNvPr id="6" name="Footer Placeholder 5"/>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133885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92A9EC64-FF4A-45A1-A70F-92F6ACCDFE5E}" type="datetimeFigureOut">
              <a:rPr lang="en-SG" smtClean="0">
                <a:solidFill>
                  <a:prstClr val="black">
                    <a:tint val="75000"/>
                  </a:prstClr>
                </a:solidFill>
              </a:rPr>
              <a:pPr/>
              <a:t>27/4/2019</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4188994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92A9EC64-FF4A-45A1-A70F-92F6ACCDFE5E}" type="datetimeFigureOut">
              <a:rPr lang="en-SG" smtClean="0">
                <a:solidFill>
                  <a:prstClr val="black">
                    <a:tint val="75000"/>
                  </a:prstClr>
                </a:solidFill>
              </a:rPr>
              <a:pPr/>
              <a:t>27/4/2019</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29244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92A9EC64-FF4A-45A1-A70F-92F6ACCDFE5E}" type="datetimeFigureOut">
              <a:rPr lang="en-SG" smtClean="0">
                <a:solidFill>
                  <a:prstClr val="black">
                    <a:tint val="75000"/>
                  </a:prstClr>
                </a:solidFill>
              </a:rPr>
              <a:pPr/>
              <a:t>27/4/2019</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8836709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92A9EC64-FF4A-45A1-A70F-92F6ACCDFE5E}" type="datetimeFigureOut">
              <a:rPr lang="en-SG" smtClean="0">
                <a:solidFill>
                  <a:prstClr val="black">
                    <a:tint val="75000"/>
                  </a:prstClr>
                </a:solidFill>
              </a:rPr>
              <a:pPr/>
              <a:t>27/4/2019</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456273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A9EC64-FF4A-45A1-A70F-92F6ACCDFE5E}" type="datetimeFigureOut">
              <a:rPr lang="en-SG" smtClean="0">
                <a:solidFill>
                  <a:prstClr val="black">
                    <a:tint val="75000"/>
                  </a:prstClr>
                </a:solidFill>
              </a:rPr>
              <a:pPr/>
              <a:t>27/4/2019</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15192174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92A9EC64-FF4A-45A1-A70F-92F6ACCDFE5E}" type="datetimeFigureOut">
              <a:rPr lang="en-SG" smtClean="0">
                <a:solidFill>
                  <a:prstClr val="black">
                    <a:tint val="75000"/>
                  </a:prstClr>
                </a:solidFill>
              </a:rPr>
              <a:pPr/>
              <a:t>27/4/2019</a:t>
            </a:fld>
            <a:endParaRPr lang="en-SG">
              <a:solidFill>
                <a:prstClr val="black">
                  <a:tint val="75000"/>
                </a:prstClr>
              </a:solidFill>
            </a:endParaRPr>
          </a:p>
        </p:txBody>
      </p:sp>
      <p:sp>
        <p:nvSpPr>
          <p:cNvPr id="6" name="Footer Placeholder 5"/>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795886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92A9EC64-FF4A-45A1-A70F-92F6ACCDFE5E}" type="datetimeFigureOut">
              <a:rPr lang="en-SG" smtClean="0">
                <a:solidFill>
                  <a:prstClr val="black">
                    <a:tint val="75000"/>
                  </a:prstClr>
                </a:solidFill>
              </a:rPr>
              <a:pPr/>
              <a:t>27/4/2019</a:t>
            </a:fld>
            <a:endParaRPr lang="en-SG">
              <a:solidFill>
                <a:prstClr val="black">
                  <a:tint val="75000"/>
                </a:prstClr>
              </a:solidFill>
            </a:endParaRPr>
          </a:p>
        </p:txBody>
      </p:sp>
      <p:sp>
        <p:nvSpPr>
          <p:cNvPr id="8" name="Footer Placeholder 7"/>
          <p:cNvSpPr>
            <a:spLocks noGrp="1"/>
          </p:cNvSpPr>
          <p:nvPr>
            <p:ph type="ftr" sz="quarter" idx="11"/>
          </p:nvPr>
        </p:nvSpPr>
        <p:spPr/>
        <p:txBody>
          <a:bodyPr/>
          <a:lstStyle/>
          <a:p>
            <a:endParaRPr lang="en-SG">
              <a:solidFill>
                <a:prstClr val="black">
                  <a:tint val="75000"/>
                </a:prstClr>
              </a:solidFill>
            </a:endParaRPr>
          </a:p>
        </p:txBody>
      </p:sp>
      <p:sp>
        <p:nvSpPr>
          <p:cNvPr id="9" name="Slide Number Placeholder 8"/>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1092219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92A9EC64-FF4A-45A1-A70F-92F6ACCDFE5E}" type="datetimeFigureOut">
              <a:rPr lang="en-SG" smtClean="0">
                <a:solidFill>
                  <a:prstClr val="black">
                    <a:tint val="75000"/>
                  </a:prstClr>
                </a:solidFill>
              </a:rPr>
              <a:pPr/>
              <a:t>27/4/2019</a:t>
            </a:fld>
            <a:endParaRPr lang="en-SG">
              <a:solidFill>
                <a:prstClr val="black">
                  <a:tint val="75000"/>
                </a:prstClr>
              </a:solidFill>
            </a:endParaRPr>
          </a:p>
        </p:txBody>
      </p:sp>
      <p:sp>
        <p:nvSpPr>
          <p:cNvPr id="4" name="Footer Placeholder 3"/>
          <p:cNvSpPr>
            <a:spLocks noGrp="1"/>
          </p:cNvSpPr>
          <p:nvPr>
            <p:ph type="ftr" sz="quarter" idx="11"/>
          </p:nvPr>
        </p:nvSpPr>
        <p:spPr/>
        <p:txBody>
          <a:bodyPr/>
          <a:lstStyle/>
          <a:p>
            <a:endParaRPr lang="en-SG">
              <a:solidFill>
                <a:prstClr val="black">
                  <a:tint val="75000"/>
                </a:prstClr>
              </a:solidFill>
            </a:endParaRPr>
          </a:p>
        </p:txBody>
      </p:sp>
      <p:sp>
        <p:nvSpPr>
          <p:cNvPr id="5" name="Slide Number Placeholder 4"/>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7476140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9EC64-FF4A-45A1-A70F-92F6ACCDFE5E}" type="datetimeFigureOut">
              <a:rPr lang="en-SG" smtClean="0">
                <a:solidFill>
                  <a:prstClr val="black">
                    <a:tint val="75000"/>
                  </a:prstClr>
                </a:solidFill>
              </a:rPr>
              <a:pPr/>
              <a:t>27/4/2019</a:t>
            </a:fld>
            <a:endParaRPr lang="en-SG">
              <a:solidFill>
                <a:prstClr val="black">
                  <a:tint val="75000"/>
                </a:prstClr>
              </a:solidFill>
            </a:endParaRPr>
          </a:p>
        </p:txBody>
      </p:sp>
      <p:sp>
        <p:nvSpPr>
          <p:cNvPr id="3" name="Footer Placeholder 2"/>
          <p:cNvSpPr>
            <a:spLocks noGrp="1"/>
          </p:cNvSpPr>
          <p:nvPr>
            <p:ph type="ftr" sz="quarter" idx="11"/>
          </p:nvPr>
        </p:nvSpPr>
        <p:spPr/>
        <p:txBody>
          <a:bodyPr/>
          <a:lstStyle/>
          <a:p>
            <a:endParaRPr lang="en-SG">
              <a:solidFill>
                <a:prstClr val="black">
                  <a:tint val="75000"/>
                </a:prstClr>
              </a:solidFill>
            </a:endParaRPr>
          </a:p>
        </p:txBody>
      </p:sp>
      <p:sp>
        <p:nvSpPr>
          <p:cNvPr id="4" name="Slide Number Placeholder 3"/>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492431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A9EC64-FF4A-45A1-A70F-92F6ACCDFE5E}" type="datetimeFigureOut">
              <a:rPr lang="en-SG" smtClean="0"/>
              <a:t>27/4/2019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72BF665-C5B6-4901-A14B-FF0E0A93AEF3}" type="slidenum">
              <a:rPr lang="en-SG" smtClean="0"/>
              <a:t>‹#›</a:t>
            </a:fld>
            <a:endParaRPr lang="en-SG"/>
          </a:p>
        </p:txBody>
      </p:sp>
    </p:spTree>
    <p:extLst>
      <p:ext uri="{BB962C8B-B14F-4D97-AF65-F5344CB8AC3E}">
        <p14:creationId xmlns:p14="http://schemas.microsoft.com/office/powerpoint/2010/main" val="1133907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A9EC64-FF4A-45A1-A70F-92F6ACCDFE5E}" type="datetimeFigureOut">
              <a:rPr lang="en-SG" smtClean="0">
                <a:solidFill>
                  <a:prstClr val="black">
                    <a:tint val="75000"/>
                  </a:prstClr>
                </a:solidFill>
              </a:rPr>
              <a:pPr/>
              <a:t>27/4/2019</a:t>
            </a:fld>
            <a:endParaRPr lang="en-SG">
              <a:solidFill>
                <a:prstClr val="black">
                  <a:tint val="75000"/>
                </a:prstClr>
              </a:solidFill>
            </a:endParaRPr>
          </a:p>
        </p:txBody>
      </p:sp>
      <p:sp>
        <p:nvSpPr>
          <p:cNvPr id="6" name="Footer Placeholder 5"/>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0414332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A9EC64-FF4A-45A1-A70F-92F6ACCDFE5E}" type="datetimeFigureOut">
              <a:rPr lang="en-SG" smtClean="0">
                <a:solidFill>
                  <a:prstClr val="black">
                    <a:tint val="75000"/>
                  </a:prstClr>
                </a:solidFill>
              </a:rPr>
              <a:pPr/>
              <a:t>27/4/2019</a:t>
            </a:fld>
            <a:endParaRPr lang="en-SG">
              <a:solidFill>
                <a:prstClr val="black">
                  <a:tint val="75000"/>
                </a:prstClr>
              </a:solidFill>
            </a:endParaRPr>
          </a:p>
        </p:txBody>
      </p:sp>
      <p:sp>
        <p:nvSpPr>
          <p:cNvPr id="6" name="Footer Placeholder 5"/>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3586832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92A9EC64-FF4A-45A1-A70F-92F6ACCDFE5E}" type="datetimeFigureOut">
              <a:rPr lang="en-SG" smtClean="0">
                <a:solidFill>
                  <a:prstClr val="black">
                    <a:tint val="75000"/>
                  </a:prstClr>
                </a:solidFill>
              </a:rPr>
              <a:pPr/>
              <a:t>27/4/2019</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56887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92A9EC64-FF4A-45A1-A70F-92F6ACCDFE5E}" type="datetimeFigureOut">
              <a:rPr lang="en-SG" smtClean="0">
                <a:solidFill>
                  <a:prstClr val="black">
                    <a:tint val="75000"/>
                  </a:prstClr>
                </a:solidFill>
              </a:rPr>
              <a:pPr/>
              <a:t>27/4/2019</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4569584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979C1-F1D6-4CED-A92D-4132A2FE9F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E0030573-7BF2-45D0-B1CA-E8E2FE10E6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B0E79B4B-EC94-41CF-9480-592BE19E30B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B6207C7-D859-4C8D-B5D1-91F5CBA4834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2756E1D-6854-49FB-8BF8-4337BC61B6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9484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0ADD-018B-4CD7-BE6B-6F93EAA232CD}"/>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E1588677-C642-4D1F-B836-8E39C063C4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E9BF43C-00BD-4717-A2C6-077B5821BA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8C435EE-7034-43FF-AAAF-1C0FB920464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9CC3EC1-8DE6-4B95-AA9E-46B944545D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40429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975FD-26EC-4E74-BD50-69135639EA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DF7EBFDE-7A7E-4CA1-8A2D-1B0EAA34AE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FDA39E1-39BE-4009-AB03-7D53B71F891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377FA10-49B5-4E67-A2D8-85BBD18F5BE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1BDF626-AFF7-4C37-A332-BE9890325B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9468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DEDCA-0A35-40BC-A591-49F22E20F8C6}"/>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F085B81E-98BB-4EB2-91D2-7B1034A35E8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BC2B3FE1-BC9A-451B-89C5-ECE76D7214C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A2981038-46E1-4688-BB8A-91B08B10C07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716520C-02F8-4D48-B878-514FE808B1C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5BBC0B4-E613-43F2-9E60-2F8AC95216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36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73D8A-9D4E-4E20-9A45-0494B30C1525}"/>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4367938F-DFE3-43E9-8666-2C0608405C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E3F6FBB-1C55-4F80-B3FD-4B133E286D7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94D192BA-F006-4B41-9F00-74832E5D1F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3FDDD4-1C3A-41AC-B3FB-E1D74935A62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431F188E-38DF-4850-8785-C4F9D6FFCA4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BE0EE979-61EE-4D9D-95D9-57AF30F4304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70F0F72E-7C79-4FF1-949E-4C0F56C294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79095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9FE09-59FE-43A9-AB1E-C465D4A8CB9F}"/>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1E1149D8-09AA-40E9-82C2-78DF16A2E51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65B14941-C570-462C-8BF6-5D12500B9D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761810B7-DA22-4D3E-843E-F792A43A88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3394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92A9EC64-FF4A-45A1-A70F-92F6ACCDFE5E}" type="datetimeFigureOut">
              <a:rPr lang="en-SG" smtClean="0"/>
              <a:t>27/4/2019</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72BF665-C5B6-4901-A14B-FF0E0A93AEF3}" type="slidenum">
              <a:rPr lang="en-SG" smtClean="0"/>
              <a:t>‹#›</a:t>
            </a:fld>
            <a:endParaRPr lang="en-SG"/>
          </a:p>
        </p:txBody>
      </p:sp>
    </p:spTree>
    <p:extLst>
      <p:ext uri="{BB962C8B-B14F-4D97-AF65-F5344CB8AC3E}">
        <p14:creationId xmlns:p14="http://schemas.microsoft.com/office/powerpoint/2010/main" val="11416457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077267-5DBD-4D2A-B3D0-83198610587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3D612014-A191-4CA1-A963-C48728EF8E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39A66F2D-99E9-427D-9D6A-95A66FE0DE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11990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879E8-77D8-415A-8AA7-0E7350D0EA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DBF83BC1-2F21-4C5F-B07A-D7655BCC7F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E4689474-5F20-4759-8403-B914DE0387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659032-AAC2-4B4B-B020-052F89C009F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36A5C4F1-A39D-4AC0-952B-E6137B7EC0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C7582887-DC59-47EF-ACB6-35DD2797A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9690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5FCDE-49B8-44F2-A481-A95352A3A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F23135CC-B676-433F-B372-1660882595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9566E47B-C431-4B1E-94EA-5564CB48CE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948E90-601A-4227-A5E7-D75C724406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2660079D-7A9B-4B66-9DC8-1F0E4900D2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3C54342-F508-4DAB-AE5A-F3EE61E579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7848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61F2-16E6-4FB4-AB42-EFEA3757531E}"/>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B0AE6ADE-F998-4666-8B61-CE46D8EBD1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337AC13-AA31-4701-8CCA-DE33C7C4B4C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03A7777-F426-4D8C-AECC-7554C62104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4DE97C8-4277-49F9-978A-BFE5944A78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3891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6BECE8-B4DA-4111-9EA0-7F4D4ABADB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CE106F7E-A655-4FDE-8A06-5167C266201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62A9A565-3CFF-4D4F-A5C7-3849E100C23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D63803D-543E-480A-AFC5-FAE379811F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A3EC420-0504-4550-BF14-E87B702FD5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98525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979C1-F1D6-4CED-A92D-4132A2FE9F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E0030573-7BF2-45D0-B1CA-E8E2FE10E6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B0E79B4B-EC94-41CF-9480-592BE19E30B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B6207C7-D859-4C8D-B5D1-91F5CBA4834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2756E1D-6854-49FB-8BF8-4337BC61B6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57125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0ADD-018B-4CD7-BE6B-6F93EAA232CD}"/>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E1588677-C642-4D1F-B836-8E39C063C4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E9BF43C-00BD-4717-A2C6-077B5821BA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8C435EE-7034-43FF-AAAF-1C0FB920464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9CC3EC1-8DE6-4B95-AA9E-46B944545D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58758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975FD-26EC-4E74-BD50-69135639EA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DF7EBFDE-7A7E-4CA1-8A2D-1B0EAA34AE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FDA39E1-39BE-4009-AB03-7D53B71F891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377FA10-49B5-4E67-A2D8-85BBD18F5BE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1BDF626-AFF7-4C37-A332-BE9890325B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00795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DEDCA-0A35-40BC-A591-49F22E20F8C6}"/>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F085B81E-98BB-4EB2-91D2-7B1034A35E8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BC2B3FE1-BC9A-451B-89C5-ECE76D7214C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A2981038-46E1-4688-BB8A-91B08B10C07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716520C-02F8-4D48-B878-514FE808B1C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5BBC0B4-E613-43F2-9E60-2F8AC95216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1776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73D8A-9D4E-4E20-9A45-0494B30C1525}"/>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4367938F-DFE3-43E9-8666-2C0608405C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E3F6FBB-1C55-4F80-B3FD-4B133E286D7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94D192BA-F006-4B41-9F00-74832E5D1F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3FDDD4-1C3A-41AC-B3FB-E1D74935A62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431F188E-38DF-4850-8785-C4F9D6FFCA4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BE0EE979-61EE-4D9D-95D9-57AF30F4304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70F0F72E-7C79-4FF1-949E-4C0F56C294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461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92A9EC64-FF4A-45A1-A70F-92F6ACCDFE5E}" type="datetimeFigureOut">
              <a:rPr lang="en-SG" smtClean="0"/>
              <a:t>27/4/2019</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A72BF665-C5B6-4901-A14B-FF0E0A93AEF3}" type="slidenum">
              <a:rPr lang="en-SG" smtClean="0"/>
              <a:t>‹#›</a:t>
            </a:fld>
            <a:endParaRPr lang="en-SG"/>
          </a:p>
        </p:txBody>
      </p:sp>
    </p:spTree>
    <p:extLst>
      <p:ext uri="{BB962C8B-B14F-4D97-AF65-F5344CB8AC3E}">
        <p14:creationId xmlns:p14="http://schemas.microsoft.com/office/powerpoint/2010/main" val="5051069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9FE09-59FE-43A9-AB1E-C465D4A8CB9F}"/>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1E1149D8-09AA-40E9-82C2-78DF16A2E51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65B14941-C570-462C-8BF6-5D12500B9D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761810B7-DA22-4D3E-843E-F792A43A88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32745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077267-5DBD-4D2A-B3D0-83198610587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3D612014-A191-4CA1-A963-C48728EF8E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39A66F2D-99E9-427D-9D6A-95A66FE0DE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41655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879E8-77D8-415A-8AA7-0E7350D0EA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DBF83BC1-2F21-4C5F-B07A-D7655BCC7F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E4689474-5F20-4759-8403-B914DE0387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659032-AAC2-4B4B-B020-052F89C009F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36A5C4F1-A39D-4AC0-952B-E6137B7EC0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C7582887-DC59-47EF-ACB6-35DD2797A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9724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5FCDE-49B8-44F2-A481-A95352A3A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F23135CC-B676-433F-B372-1660882595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9566E47B-C431-4B1E-94EA-5564CB48CE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948E90-601A-4227-A5E7-D75C724406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2660079D-7A9B-4B66-9DC8-1F0E4900D2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3C54342-F508-4DAB-AE5A-F3EE61E579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75895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61F2-16E6-4FB4-AB42-EFEA3757531E}"/>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B0AE6ADE-F998-4666-8B61-CE46D8EBD1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337AC13-AA31-4701-8CCA-DE33C7C4B4C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03A7777-F426-4D8C-AECC-7554C62104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4DE97C8-4277-49F9-978A-BFE5944A78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10925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6BECE8-B4DA-4111-9EA0-7F4D4ABADB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CE106F7E-A655-4FDE-8A06-5167C266201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62A9A565-3CFF-4D4F-A5C7-3849E100C23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D63803D-543E-480A-AFC5-FAE379811F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A3EC420-0504-4550-BF14-E87B702FD5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46272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979C1-F1D6-4CED-A92D-4132A2FE9F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E0030573-7BF2-45D0-B1CA-E8E2FE10E6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B0E79B4B-EC94-41CF-9480-592BE19E30B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B6207C7-D859-4C8D-B5D1-91F5CBA4834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2756E1D-6854-49FB-8BF8-4337BC61B6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43187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0ADD-018B-4CD7-BE6B-6F93EAA232CD}"/>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E1588677-C642-4D1F-B836-8E39C063C4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E9BF43C-00BD-4717-A2C6-077B5821BA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8C435EE-7034-43FF-AAAF-1C0FB920464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9CC3EC1-8DE6-4B95-AA9E-46B944545D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82606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975FD-26EC-4E74-BD50-69135639EA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DF7EBFDE-7A7E-4CA1-8A2D-1B0EAA34AE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FDA39E1-39BE-4009-AB03-7D53B71F891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377FA10-49B5-4E67-A2D8-85BBD18F5BE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1BDF626-AFF7-4C37-A332-BE9890325B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20855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DEDCA-0A35-40BC-A591-49F22E20F8C6}"/>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F085B81E-98BB-4EB2-91D2-7B1034A35E8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BC2B3FE1-BC9A-451B-89C5-ECE76D7214C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A2981038-46E1-4688-BB8A-91B08B10C07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716520C-02F8-4D48-B878-514FE808B1C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5BBC0B4-E613-43F2-9E60-2F8AC95216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6972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92A9EC64-FF4A-45A1-A70F-92F6ACCDFE5E}" type="datetimeFigureOut">
              <a:rPr lang="en-SG" smtClean="0"/>
              <a:t>27/4/2019</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A72BF665-C5B6-4901-A14B-FF0E0A93AEF3}" type="slidenum">
              <a:rPr lang="en-SG" smtClean="0"/>
              <a:t>‹#›</a:t>
            </a:fld>
            <a:endParaRPr lang="en-SG"/>
          </a:p>
        </p:txBody>
      </p:sp>
    </p:spTree>
    <p:extLst>
      <p:ext uri="{BB962C8B-B14F-4D97-AF65-F5344CB8AC3E}">
        <p14:creationId xmlns:p14="http://schemas.microsoft.com/office/powerpoint/2010/main" val="24547567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73D8A-9D4E-4E20-9A45-0494B30C1525}"/>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4367938F-DFE3-43E9-8666-2C0608405C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E3F6FBB-1C55-4F80-B3FD-4B133E286D7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94D192BA-F006-4B41-9F00-74832E5D1F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3FDDD4-1C3A-41AC-B3FB-E1D74935A62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431F188E-38DF-4850-8785-C4F9D6FFCA4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BE0EE979-61EE-4D9D-95D9-57AF30F4304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70F0F72E-7C79-4FF1-949E-4C0F56C294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72492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9FE09-59FE-43A9-AB1E-C465D4A8CB9F}"/>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1E1149D8-09AA-40E9-82C2-78DF16A2E51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65B14941-C570-462C-8BF6-5D12500B9D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761810B7-DA22-4D3E-843E-F792A43A88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36789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077267-5DBD-4D2A-B3D0-83198610587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3D612014-A191-4CA1-A963-C48728EF8E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39A66F2D-99E9-427D-9D6A-95A66FE0DE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09554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879E8-77D8-415A-8AA7-0E7350D0EA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DBF83BC1-2F21-4C5F-B07A-D7655BCC7F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E4689474-5F20-4759-8403-B914DE0387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659032-AAC2-4B4B-B020-052F89C009F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36A5C4F1-A39D-4AC0-952B-E6137B7EC0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C7582887-DC59-47EF-ACB6-35DD2797A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81270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5FCDE-49B8-44F2-A481-A95352A3A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F23135CC-B676-433F-B372-1660882595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9566E47B-C431-4B1E-94EA-5564CB48CE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948E90-601A-4227-A5E7-D75C724406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2660079D-7A9B-4B66-9DC8-1F0E4900D2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3C54342-F508-4DAB-AE5A-F3EE61E579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81605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61F2-16E6-4FB4-AB42-EFEA3757531E}"/>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B0AE6ADE-F998-4666-8B61-CE46D8EBD1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337AC13-AA31-4701-8CCA-DE33C7C4B4C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03A7777-F426-4D8C-AECC-7554C62104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4DE97C8-4277-49F9-978A-BFE5944A78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8805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6BECE8-B4DA-4111-9EA0-7F4D4ABADB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CE106F7E-A655-4FDE-8A06-5167C266201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62A9A565-3CFF-4D4F-A5C7-3849E100C23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D63803D-543E-480A-AFC5-FAE379811F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A3EC420-0504-4550-BF14-E87B702FD5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76417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979C1-F1D6-4CED-A92D-4132A2FE9F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E0030573-7BF2-45D0-B1CA-E8E2FE10E6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B0E79B4B-EC94-41CF-9480-592BE19E30B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B6207C7-D859-4C8D-B5D1-91F5CBA4834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2756E1D-6854-49FB-8BF8-4337BC61B6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4902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0ADD-018B-4CD7-BE6B-6F93EAA232CD}"/>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E1588677-C642-4D1F-B836-8E39C063C4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E9BF43C-00BD-4717-A2C6-077B5821BA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8C435EE-7034-43FF-AAAF-1C0FB920464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9CC3EC1-8DE6-4B95-AA9E-46B944545D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76651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975FD-26EC-4E74-BD50-69135639EA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DF7EBFDE-7A7E-4CA1-8A2D-1B0EAA34AE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FDA39E1-39BE-4009-AB03-7D53B71F891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377FA10-49B5-4E67-A2D8-85BBD18F5BE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1BDF626-AFF7-4C37-A332-BE9890325B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2508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9EC64-FF4A-45A1-A70F-92F6ACCDFE5E}" type="datetimeFigureOut">
              <a:rPr lang="en-SG" smtClean="0"/>
              <a:t>27/4/2019</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A72BF665-C5B6-4901-A14B-FF0E0A93AEF3}" type="slidenum">
              <a:rPr lang="en-SG" smtClean="0"/>
              <a:t>‹#›</a:t>
            </a:fld>
            <a:endParaRPr lang="en-SG"/>
          </a:p>
        </p:txBody>
      </p:sp>
    </p:spTree>
    <p:extLst>
      <p:ext uri="{BB962C8B-B14F-4D97-AF65-F5344CB8AC3E}">
        <p14:creationId xmlns:p14="http://schemas.microsoft.com/office/powerpoint/2010/main" val="17123673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DEDCA-0A35-40BC-A591-49F22E20F8C6}"/>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F085B81E-98BB-4EB2-91D2-7B1034A35E8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BC2B3FE1-BC9A-451B-89C5-ECE76D7214C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A2981038-46E1-4688-BB8A-91B08B10C07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716520C-02F8-4D48-B878-514FE808B1C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5BBC0B4-E613-43F2-9E60-2F8AC95216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83263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73D8A-9D4E-4E20-9A45-0494B30C1525}"/>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4367938F-DFE3-43E9-8666-2C0608405C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E3F6FBB-1C55-4F80-B3FD-4B133E286D7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94D192BA-F006-4B41-9F00-74832E5D1F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3FDDD4-1C3A-41AC-B3FB-E1D74935A62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431F188E-38DF-4850-8785-C4F9D6FFCA4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BE0EE979-61EE-4D9D-95D9-57AF30F4304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70F0F72E-7C79-4FF1-949E-4C0F56C294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9499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9FE09-59FE-43A9-AB1E-C465D4A8CB9F}"/>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1E1149D8-09AA-40E9-82C2-78DF16A2E51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65B14941-C570-462C-8BF6-5D12500B9D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761810B7-DA22-4D3E-843E-F792A43A88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03924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077267-5DBD-4D2A-B3D0-83198610587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3D612014-A191-4CA1-A963-C48728EF8E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39A66F2D-99E9-427D-9D6A-95A66FE0DE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17216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879E8-77D8-415A-8AA7-0E7350D0EA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DBF83BC1-2F21-4C5F-B07A-D7655BCC7F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E4689474-5F20-4759-8403-B914DE0387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659032-AAC2-4B4B-B020-052F89C009F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36A5C4F1-A39D-4AC0-952B-E6137B7EC0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C7582887-DC59-47EF-ACB6-35DD2797A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99223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5FCDE-49B8-44F2-A481-A95352A3A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F23135CC-B676-433F-B372-1660882595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9566E47B-C431-4B1E-94EA-5564CB48CE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948E90-601A-4227-A5E7-D75C724406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2660079D-7A9B-4B66-9DC8-1F0E4900D2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3C54342-F508-4DAB-AE5A-F3EE61E579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89712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61F2-16E6-4FB4-AB42-EFEA3757531E}"/>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B0AE6ADE-F998-4666-8B61-CE46D8EBD1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337AC13-AA31-4701-8CCA-DE33C7C4B4C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03A7777-F426-4D8C-AECC-7554C62104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4DE97C8-4277-49F9-978A-BFE5944A78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7324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6BECE8-B4DA-4111-9EA0-7F4D4ABADB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CE106F7E-A655-4FDE-8A06-5167C266201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62A9A565-3CFF-4D4F-A5C7-3849E100C23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D63803D-543E-480A-AFC5-FAE379811F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A3EC420-0504-4550-BF14-E87B702FD5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7904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A9EC64-FF4A-45A1-A70F-92F6ACCDFE5E}" type="datetimeFigureOut">
              <a:rPr lang="en-SG" smtClean="0"/>
              <a:t>27/4/2019</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72BF665-C5B6-4901-A14B-FF0E0A93AEF3}" type="slidenum">
              <a:rPr lang="en-SG" smtClean="0"/>
              <a:t>‹#›</a:t>
            </a:fld>
            <a:endParaRPr lang="en-SG"/>
          </a:p>
        </p:txBody>
      </p:sp>
    </p:spTree>
    <p:extLst>
      <p:ext uri="{BB962C8B-B14F-4D97-AF65-F5344CB8AC3E}">
        <p14:creationId xmlns:p14="http://schemas.microsoft.com/office/powerpoint/2010/main" val="24316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A9EC64-FF4A-45A1-A70F-92F6ACCDFE5E}" type="datetimeFigureOut">
              <a:rPr lang="en-SG" smtClean="0"/>
              <a:t>27/4/2019</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72BF665-C5B6-4901-A14B-FF0E0A93AEF3}" type="slidenum">
              <a:rPr lang="en-SG" smtClean="0"/>
              <a:t>‹#›</a:t>
            </a:fld>
            <a:endParaRPr lang="en-SG"/>
          </a:p>
        </p:txBody>
      </p:sp>
    </p:spTree>
    <p:extLst>
      <p:ext uri="{BB962C8B-B14F-4D97-AF65-F5344CB8AC3E}">
        <p14:creationId xmlns:p14="http://schemas.microsoft.com/office/powerpoint/2010/main" val="4130221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9EC64-FF4A-45A1-A70F-92F6ACCDFE5E}" type="datetimeFigureOut">
              <a:rPr lang="en-SG" smtClean="0"/>
              <a:t>27/4/2019</a:t>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BF665-C5B6-4901-A14B-FF0E0A93AEF3}" type="slidenum">
              <a:rPr lang="en-SG" smtClean="0"/>
              <a:t>‹#›</a:t>
            </a:fld>
            <a:endParaRPr lang="en-SG"/>
          </a:p>
        </p:txBody>
      </p:sp>
    </p:spTree>
    <p:extLst>
      <p:ext uri="{BB962C8B-B14F-4D97-AF65-F5344CB8AC3E}">
        <p14:creationId xmlns:p14="http://schemas.microsoft.com/office/powerpoint/2010/main" val="585165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9EC64-FF4A-45A1-A70F-92F6ACCDFE5E}" type="datetimeFigureOut">
              <a:rPr lang="en-SG" smtClean="0">
                <a:solidFill>
                  <a:prstClr val="black">
                    <a:tint val="75000"/>
                  </a:prstClr>
                </a:solidFill>
              </a:rPr>
              <a:pPr/>
              <a:t>27/4/2019</a:t>
            </a:fld>
            <a:endParaRPr lang="en-SG">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642711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9EC64-FF4A-45A1-A70F-92F6ACCDFE5E}" type="datetimeFigureOut">
              <a:rPr lang="en-SG" smtClean="0">
                <a:solidFill>
                  <a:prstClr val="black">
                    <a:tint val="75000"/>
                  </a:prstClr>
                </a:solidFill>
              </a:rPr>
              <a:pPr/>
              <a:t>27/4/2019</a:t>
            </a:fld>
            <a:endParaRPr lang="en-SG">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34580129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95570A-DFAF-4640-B44B-397DCA342C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67210FAA-B214-47DE-9A6F-95B9278A67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4846D837-622A-4900-AAB9-4243D18BCB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9C76DAA-97CE-44E2-903B-78A0FE691B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C8D97A8-D525-4FDE-90CF-EAE136DBDF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37419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95570A-DFAF-4640-B44B-397DCA342C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67210FAA-B214-47DE-9A6F-95B9278A67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4846D837-622A-4900-AAB9-4243D18BCB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9C76DAA-97CE-44E2-903B-78A0FE691B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C8D97A8-D525-4FDE-90CF-EAE136DBDF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45586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95570A-DFAF-4640-B44B-397DCA342C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67210FAA-B214-47DE-9A6F-95B9278A67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4846D837-622A-4900-AAB9-4243D18BCB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9C76DAA-97CE-44E2-903B-78A0FE691B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C8D97A8-D525-4FDE-90CF-EAE136DBDF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701743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95570A-DFAF-4640-B44B-397DCA342C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67210FAA-B214-47DE-9A6F-95B9278A67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4846D837-622A-4900-AAB9-4243D18BCB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2172121-96D0-4BDD-AF4D-D01B5399EA4C}" type="datetimeFigureOut">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27/4/2019</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9C76DAA-97CE-44E2-903B-78A0FE691B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C8D97A8-D525-4FDE-90CF-EAE136DBDF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6D439D-261B-4DDB-B740-DE8E39B5ADFC}"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00298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793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01613" y="421154"/>
            <a:ext cx="11772900" cy="769441"/>
          </a:xfrm>
          <a:prstGeom prst="rect">
            <a:avLst/>
          </a:prstGeom>
          <a:noFill/>
        </p:spPr>
        <p:txBody>
          <a:bodyPr wrap="square" rtlCol="0">
            <a:spAutoFit/>
          </a:bodyPr>
          <a:lstStyle/>
          <a:p>
            <a:pPr>
              <a:spcBef>
                <a:spcPts val="1200"/>
              </a:spcBef>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4400" b="1" dirty="0" smtClean="0">
                <a:solidFill>
                  <a:schemeClr val="bg1"/>
                </a:solidFill>
                <a:latin typeface="Arial Narrow" panose="020B0606020202030204" pitchFamily="34" charset="0"/>
              </a:rPr>
              <a:t>2. 	Faithfulness Not </a:t>
            </a:r>
            <a:r>
              <a:rPr lang="en-SG" sz="4400" b="1" dirty="0" smtClean="0">
                <a:solidFill>
                  <a:schemeClr val="bg1"/>
                </a:solidFill>
                <a:latin typeface="Arial Narrow" panose="020B0606020202030204" pitchFamily="34" charset="0"/>
              </a:rPr>
              <a:t>Perfection</a:t>
            </a:r>
            <a:endParaRPr lang="en-SG" sz="4400" b="1" dirty="0">
              <a:solidFill>
                <a:schemeClr val="bg1"/>
              </a:solidFill>
              <a:latin typeface="Arial Narrow" panose="020B0606020202030204" pitchFamily="34" charset="0"/>
            </a:endParaRPr>
          </a:p>
        </p:txBody>
      </p:sp>
      <p:grpSp>
        <p:nvGrpSpPr>
          <p:cNvPr id="9" name="Group 8"/>
          <p:cNvGrpSpPr/>
          <p:nvPr/>
        </p:nvGrpSpPr>
        <p:grpSpPr>
          <a:xfrm>
            <a:off x="1251857" y="1458685"/>
            <a:ext cx="4310743" cy="3265714"/>
            <a:chOff x="1251857" y="1458685"/>
            <a:chExt cx="4310743" cy="3265714"/>
          </a:xfrm>
        </p:grpSpPr>
        <p:sp>
          <p:nvSpPr>
            <p:cNvPr id="2" name="Oval Callout 1"/>
            <p:cNvSpPr/>
            <p:nvPr/>
          </p:nvSpPr>
          <p:spPr>
            <a:xfrm>
              <a:off x="1251857" y="1458685"/>
              <a:ext cx="4299857" cy="3265714"/>
            </a:xfrm>
            <a:prstGeom prst="wedgeEllipseCallout">
              <a:avLst>
                <a:gd name="adj1" fmla="val -71662"/>
                <a:gd name="adj2" fmla="val 67796"/>
              </a:avLst>
            </a:prstGeom>
            <a:solidFill>
              <a:schemeClr val="accent5">
                <a:lumMod val="20000"/>
                <a:lumOff val="80000"/>
              </a:schemeClr>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 name="TextBox 4"/>
            <p:cNvSpPr txBox="1"/>
            <p:nvPr/>
          </p:nvSpPr>
          <p:spPr>
            <a:xfrm>
              <a:off x="1262743" y="2249955"/>
              <a:ext cx="4299857" cy="1569660"/>
            </a:xfrm>
            <a:prstGeom prst="rect">
              <a:avLst/>
            </a:prstGeom>
            <a:noFill/>
          </p:spPr>
          <p:txBody>
            <a:bodyPr wrap="square" rtlCol="0">
              <a:spAutoFit/>
            </a:bodyPr>
            <a:lstStyle/>
            <a:p>
              <a:pPr algn="ctr">
                <a:spcBef>
                  <a:spcPts val="1200"/>
                </a:spcBef>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4800" dirty="0" smtClean="0">
                  <a:solidFill>
                    <a:schemeClr val="accent5">
                      <a:lumMod val="50000"/>
                    </a:schemeClr>
                  </a:solidFill>
                  <a:latin typeface="Arial Narrow" panose="020B0606020202030204" pitchFamily="34" charset="0"/>
                </a:rPr>
                <a:t>Am I parenting faithfully?</a:t>
              </a:r>
            </a:p>
          </p:txBody>
        </p:sp>
      </p:grpSp>
      <p:grpSp>
        <p:nvGrpSpPr>
          <p:cNvPr id="7" name="Group 6"/>
          <p:cNvGrpSpPr/>
          <p:nvPr/>
        </p:nvGrpSpPr>
        <p:grpSpPr>
          <a:xfrm>
            <a:off x="6172200" y="1600200"/>
            <a:ext cx="4278086" cy="2895600"/>
            <a:chOff x="6172200" y="1600200"/>
            <a:chExt cx="4278086" cy="2895600"/>
          </a:xfrm>
        </p:grpSpPr>
        <p:sp>
          <p:nvSpPr>
            <p:cNvPr id="3" name="Rounded Rectangular Callout 2"/>
            <p:cNvSpPr/>
            <p:nvPr/>
          </p:nvSpPr>
          <p:spPr>
            <a:xfrm>
              <a:off x="6172200" y="1600200"/>
              <a:ext cx="4278086" cy="2895600"/>
            </a:xfrm>
            <a:prstGeom prst="wedgeRoundRectCallout">
              <a:avLst>
                <a:gd name="adj1" fmla="val 76368"/>
                <a:gd name="adj2" fmla="val 62500"/>
                <a:gd name="adj3" fmla="val 16667"/>
              </a:avLst>
            </a:prstGeom>
            <a:solidFill>
              <a:schemeClr val="accent2">
                <a:lumMod val="20000"/>
                <a:lumOff val="8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TextBox 5"/>
            <p:cNvSpPr txBox="1"/>
            <p:nvPr/>
          </p:nvSpPr>
          <p:spPr>
            <a:xfrm>
              <a:off x="6422572" y="2239069"/>
              <a:ext cx="3679372" cy="1569660"/>
            </a:xfrm>
            <a:prstGeom prst="rect">
              <a:avLst/>
            </a:prstGeom>
            <a:noFill/>
          </p:spPr>
          <p:txBody>
            <a:bodyPr wrap="square" rtlCol="0">
              <a:spAutoFit/>
            </a:bodyPr>
            <a:lstStyle/>
            <a:p>
              <a:pPr algn="ctr">
                <a:spcBef>
                  <a:spcPts val="1200"/>
                </a:spcBef>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4800" dirty="0">
                  <a:solidFill>
                    <a:schemeClr val="accent2">
                      <a:lumMod val="50000"/>
                    </a:schemeClr>
                  </a:solidFill>
                  <a:latin typeface="Arial Narrow" panose="020B0606020202030204" pitchFamily="34" charset="0"/>
                </a:rPr>
                <a:t>Am I parenting </a:t>
              </a:r>
              <a:r>
                <a:rPr lang="en-SG" sz="4800" dirty="0" smtClean="0">
                  <a:solidFill>
                    <a:schemeClr val="accent2">
                      <a:lumMod val="50000"/>
                    </a:schemeClr>
                  </a:solidFill>
                  <a:latin typeface="Arial Narrow" panose="020B0606020202030204" pitchFamily="34" charset="0"/>
                </a:rPr>
                <a:t>perfectly?</a:t>
              </a:r>
              <a:endParaRPr lang="en-SG" sz="4800" dirty="0">
                <a:solidFill>
                  <a:schemeClr val="accent2">
                    <a:lumMod val="50000"/>
                  </a:schemeClr>
                </a:solidFill>
                <a:latin typeface="Arial Narrow" panose="020B0606020202030204" pitchFamily="34" charset="0"/>
              </a:endParaRPr>
            </a:p>
          </p:txBody>
        </p:sp>
      </p:grpSp>
      <p:sp>
        <p:nvSpPr>
          <p:cNvPr id="8" name="TextBox 7"/>
          <p:cNvSpPr txBox="1"/>
          <p:nvPr/>
        </p:nvSpPr>
        <p:spPr>
          <a:xfrm>
            <a:off x="6580642" y="-586958"/>
            <a:ext cx="3712028" cy="7725192"/>
          </a:xfrm>
          <a:prstGeom prst="rect">
            <a:avLst/>
          </a:prstGeom>
          <a:noFill/>
        </p:spPr>
        <p:txBody>
          <a:bodyPr wrap="square" rtlCol="0">
            <a:spAutoFit/>
          </a:bodyPr>
          <a:lstStyle/>
          <a:p>
            <a:pPr algn="ctr">
              <a:spcBef>
                <a:spcPts val="1200"/>
              </a:spcBef>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49600" b="1" dirty="0">
                <a:ln>
                  <a:solidFill>
                    <a:schemeClr val="bg1"/>
                  </a:solidFill>
                </a:ln>
                <a:solidFill>
                  <a:srgbClr val="FF0000"/>
                </a:solidFill>
                <a:latin typeface="Arial Narrow" panose="020B0606020202030204" pitchFamily="34" charset="0"/>
              </a:rPr>
              <a:t>X</a:t>
            </a:r>
          </a:p>
        </p:txBody>
      </p:sp>
    </p:spTree>
    <p:extLst>
      <p:ext uri="{BB962C8B-B14F-4D97-AF65-F5344CB8AC3E}">
        <p14:creationId xmlns:p14="http://schemas.microsoft.com/office/powerpoint/2010/main" val="291627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3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6*min(max(#ppt_w*#ppt_h,.3),1)-7.4)/-.7*#ppt_w"/>
                                          </p:val>
                                        </p:tav>
                                        <p:tav tm="100000">
                                          <p:val>
                                            <p:strVal val="#ppt_w"/>
                                          </p:val>
                                        </p:tav>
                                      </p:tavLst>
                                    </p:anim>
                                    <p:anim calcmode="lin" valueType="num">
                                      <p:cBhvr>
                                        <p:cTn id="18" dur="500" fill="hold"/>
                                        <p:tgtEl>
                                          <p:spTgt spid="8"/>
                                        </p:tgtEl>
                                        <p:attrNameLst>
                                          <p:attrName>ppt_h</p:attrName>
                                        </p:attrNameLst>
                                      </p:cBhvr>
                                      <p:tavLst>
                                        <p:tav tm="0">
                                          <p:val>
                                            <p:strVal val="(6*min(max(#ppt_w*#ppt_h,.3),1)-7.4)/-.7*#ppt_h"/>
                                          </p:val>
                                        </p:tav>
                                        <p:tav tm="100000">
                                          <p:val>
                                            <p:strVal val="#ppt_h"/>
                                          </p:val>
                                        </p:tav>
                                      </p:tavLst>
                                    </p:anim>
                                    <p:anim calcmode="lin" valueType="num">
                                      <p:cBhvr>
                                        <p:cTn id="19" dur="500" fill="hold"/>
                                        <p:tgtEl>
                                          <p:spTgt spid="8"/>
                                        </p:tgtEl>
                                        <p:attrNameLst>
                                          <p:attrName>ppt_x</p:attrName>
                                        </p:attrNameLst>
                                      </p:cBhvr>
                                      <p:tavLst>
                                        <p:tav tm="0">
                                          <p:val>
                                            <p:fltVal val="0.5"/>
                                          </p:val>
                                        </p:tav>
                                        <p:tav tm="100000">
                                          <p:val>
                                            <p:strVal val="#ppt_x"/>
                                          </p:val>
                                        </p:tav>
                                      </p:tavLst>
                                    </p:anim>
                                    <p:anim calcmode="lin" valueType="num">
                                      <p:cBhvr>
                                        <p:cTn id="2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217488" y="1085202"/>
            <a:ext cx="11772900" cy="4524315"/>
          </a:xfrm>
          <a:prstGeom prst="rect">
            <a:avLst/>
          </a:prstGeom>
          <a:noFill/>
        </p:spPr>
        <p:txBody>
          <a:bodyPr wrap="square" rtlCol="0">
            <a:spAutoFit/>
          </a:bodyPr>
          <a:lstStyle/>
          <a:p>
            <a:pPr>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2400" b="1" dirty="0" smtClean="0">
                <a:solidFill>
                  <a:srgbClr val="FFFF00"/>
                </a:solidFill>
                <a:latin typeface="Arial Narrow" panose="020B0606020202030204" pitchFamily="34" charset="0"/>
              </a:rPr>
              <a:t>Ezekiel 3:4-11</a:t>
            </a:r>
          </a:p>
          <a:p>
            <a:pPr>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2400" b="1" dirty="0" smtClean="0">
                <a:solidFill>
                  <a:srgbClr val="FFFF00"/>
                </a:solidFill>
                <a:latin typeface="Arial Narrow" panose="020B0606020202030204" pitchFamily="34" charset="0"/>
              </a:rPr>
              <a:t>4 </a:t>
            </a:r>
            <a:r>
              <a:rPr lang="en-SG" sz="2400" dirty="0" smtClean="0">
                <a:solidFill>
                  <a:schemeClr val="bg1"/>
                </a:solidFill>
                <a:latin typeface="Arial Narrow" panose="020B0606020202030204" pitchFamily="34" charset="0"/>
              </a:rPr>
              <a:t>He then said to me: “Son of man, go now to the people of Israel and speak my words to them. </a:t>
            </a:r>
          </a:p>
          <a:p>
            <a:pPr>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2400" b="1" dirty="0" smtClean="0">
                <a:solidFill>
                  <a:srgbClr val="FFFF00"/>
                </a:solidFill>
                <a:latin typeface="Arial Narrow" panose="020B0606020202030204" pitchFamily="34" charset="0"/>
              </a:rPr>
              <a:t>5</a:t>
            </a:r>
            <a:r>
              <a:rPr lang="en-SG" sz="2400" dirty="0" smtClean="0">
                <a:solidFill>
                  <a:srgbClr val="FFFF00"/>
                </a:solidFill>
                <a:latin typeface="Arial Narrow" panose="020B0606020202030204" pitchFamily="34" charset="0"/>
              </a:rPr>
              <a:t> </a:t>
            </a:r>
            <a:r>
              <a:rPr lang="en-SG" sz="2400" dirty="0" smtClean="0">
                <a:solidFill>
                  <a:schemeClr val="bg1"/>
                </a:solidFill>
                <a:latin typeface="Arial Narrow" panose="020B0606020202030204" pitchFamily="34" charset="0"/>
              </a:rPr>
              <a:t>You are not being sent to a people of obscure speech and strange language, but to the people of Israel— </a:t>
            </a:r>
            <a:r>
              <a:rPr lang="en-SG" sz="2400" b="1" dirty="0" smtClean="0">
                <a:solidFill>
                  <a:srgbClr val="FFFF00"/>
                </a:solidFill>
                <a:latin typeface="Arial Narrow" panose="020B0606020202030204" pitchFamily="34" charset="0"/>
              </a:rPr>
              <a:t>6</a:t>
            </a:r>
            <a:r>
              <a:rPr lang="en-SG" sz="2400" dirty="0" smtClean="0">
                <a:solidFill>
                  <a:schemeClr val="bg1"/>
                </a:solidFill>
                <a:latin typeface="Arial Narrow" panose="020B0606020202030204" pitchFamily="34" charset="0"/>
              </a:rPr>
              <a:t> not to many peoples of obscure speech and strange language, whose words you cannot understand. Surely if I had sent you to them, they would have listened to you. </a:t>
            </a:r>
            <a:r>
              <a:rPr lang="en-SG" sz="2400" b="1" dirty="0" smtClean="0">
                <a:solidFill>
                  <a:srgbClr val="FFFF00"/>
                </a:solidFill>
                <a:latin typeface="Arial Narrow" panose="020B0606020202030204" pitchFamily="34" charset="0"/>
              </a:rPr>
              <a:t>7</a:t>
            </a:r>
            <a:r>
              <a:rPr lang="en-SG" sz="2400" dirty="0" smtClean="0">
                <a:solidFill>
                  <a:schemeClr val="bg1"/>
                </a:solidFill>
                <a:latin typeface="Arial Narrow" panose="020B0606020202030204" pitchFamily="34" charset="0"/>
              </a:rPr>
              <a:t> But the people of Israel are not willing to listen to you because they are not willing to listen to me, for all the Israelites are hardened and obstinate. </a:t>
            </a:r>
            <a:r>
              <a:rPr lang="en-SG" sz="2400" b="1" dirty="0" smtClean="0">
                <a:solidFill>
                  <a:srgbClr val="FFFF00"/>
                </a:solidFill>
                <a:latin typeface="Arial Narrow" panose="020B0606020202030204" pitchFamily="34" charset="0"/>
              </a:rPr>
              <a:t>8</a:t>
            </a:r>
            <a:r>
              <a:rPr lang="en-SG" sz="2400" dirty="0" smtClean="0">
                <a:solidFill>
                  <a:schemeClr val="bg1"/>
                </a:solidFill>
                <a:latin typeface="Arial Narrow" panose="020B0606020202030204" pitchFamily="34" charset="0"/>
              </a:rPr>
              <a:t> But I will make you as unyielding and hardened as they are. </a:t>
            </a:r>
            <a:r>
              <a:rPr lang="en-SG" sz="2400" b="1" dirty="0" smtClean="0">
                <a:solidFill>
                  <a:srgbClr val="FFFF00"/>
                </a:solidFill>
                <a:latin typeface="Arial Narrow" panose="020B0606020202030204" pitchFamily="34" charset="0"/>
              </a:rPr>
              <a:t>9</a:t>
            </a:r>
            <a:r>
              <a:rPr lang="en-SG" sz="2400" dirty="0" smtClean="0">
                <a:solidFill>
                  <a:srgbClr val="FFFF00"/>
                </a:solidFill>
                <a:latin typeface="Arial Narrow" panose="020B0606020202030204" pitchFamily="34" charset="0"/>
              </a:rPr>
              <a:t> </a:t>
            </a:r>
            <a:r>
              <a:rPr lang="en-SG" sz="2400" dirty="0" smtClean="0">
                <a:solidFill>
                  <a:schemeClr val="bg1"/>
                </a:solidFill>
                <a:latin typeface="Arial Narrow" panose="020B0606020202030204" pitchFamily="34" charset="0"/>
              </a:rPr>
              <a:t>I will make your forehead like the hardest stone, harder than flint. Do not be afraid of them or terrified by them, though they are a rebellious people.”  </a:t>
            </a:r>
            <a:r>
              <a:rPr lang="en-SG" sz="2400" b="1" dirty="0" smtClean="0">
                <a:solidFill>
                  <a:srgbClr val="FFFF00"/>
                </a:solidFill>
                <a:latin typeface="Arial Narrow" panose="020B0606020202030204" pitchFamily="34" charset="0"/>
              </a:rPr>
              <a:t>10</a:t>
            </a:r>
            <a:r>
              <a:rPr lang="en-SG" sz="2400" dirty="0" smtClean="0">
                <a:solidFill>
                  <a:schemeClr val="bg1"/>
                </a:solidFill>
                <a:latin typeface="Arial Narrow" panose="020B0606020202030204" pitchFamily="34" charset="0"/>
              </a:rPr>
              <a:t> And he said to me, “Son of man, listen carefully and take to heart all the words I speak to you. </a:t>
            </a:r>
            <a:r>
              <a:rPr lang="en-SG" sz="2400" b="1" dirty="0" smtClean="0">
                <a:solidFill>
                  <a:srgbClr val="FFFF00"/>
                </a:solidFill>
                <a:latin typeface="Arial Narrow" panose="020B0606020202030204" pitchFamily="34" charset="0"/>
              </a:rPr>
              <a:t>11</a:t>
            </a:r>
            <a:r>
              <a:rPr lang="en-SG" sz="2400" dirty="0" smtClean="0">
                <a:solidFill>
                  <a:schemeClr val="bg1"/>
                </a:solidFill>
                <a:latin typeface="Arial Narrow" panose="020B0606020202030204" pitchFamily="34" charset="0"/>
              </a:rPr>
              <a:t> Go now to your people in exile and speak to them. Say to them, ‘This is what the Sovereign Lord says,’ whether they listen </a:t>
            </a:r>
          </a:p>
          <a:p>
            <a:pPr>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2400" dirty="0" smtClean="0">
                <a:solidFill>
                  <a:schemeClr val="bg1"/>
                </a:solidFill>
                <a:latin typeface="Arial Narrow" panose="020B0606020202030204" pitchFamily="34" charset="0"/>
              </a:rPr>
              <a:t>or fail to listen.”</a:t>
            </a:r>
            <a:endParaRPr lang="en-SG" sz="2400" dirty="0">
              <a:solidFill>
                <a:schemeClr val="bg1"/>
              </a:solidFill>
              <a:latin typeface="Arial Narrow" panose="020B0606020202030204" pitchFamily="34" charset="0"/>
            </a:endParaRPr>
          </a:p>
        </p:txBody>
      </p:sp>
      <p:sp>
        <p:nvSpPr>
          <p:cNvPr id="3" name="TextBox 2"/>
          <p:cNvSpPr txBox="1"/>
          <p:nvPr/>
        </p:nvSpPr>
        <p:spPr>
          <a:xfrm>
            <a:off x="211138" y="404813"/>
            <a:ext cx="11779250" cy="584775"/>
          </a:xfrm>
          <a:prstGeom prst="rect">
            <a:avLst/>
          </a:prstGeom>
          <a:noFill/>
        </p:spPr>
        <p:txBody>
          <a:bodyPr wrap="square" rtlCol="0">
            <a:spAutoFit/>
          </a:bodyPr>
          <a:lstStyle/>
          <a:p>
            <a:pPr>
              <a:spcBef>
                <a:spcPts val="1200"/>
              </a:spcBef>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3200" b="1" dirty="0" smtClean="0">
                <a:solidFill>
                  <a:schemeClr val="bg1"/>
                </a:solidFill>
                <a:latin typeface="Arial Narrow" panose="020B0606020202030204" pitchFamily="34" charset="0"/>
              </a:rPr>
              <a:t>Example of </a:t>
            </a:r>
            <a:r>
              <a:rPr lang="en-SG" sz="3200" b="1" dirty="0" smtClean="0">
                <a:solidFill>
                  <a:schemeClr val="bg1"/>
                </a:solidFill>
                <a:latin typeface="Arial Narrow" panose="020B0606020202030204" pitchFamily="34" charset="0"/>
              </a:rPr>
              <a:t>Ezekiel</a:t>
            </a:r>
            <a:endParaRPr lang="en-SG" sz="32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650643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573161" y="1345386"/>
            <a:ext cx="9773266" cy="2062103"/>
          </a:xfrm>
          <a:prstGeom prst="rect">
            <a:avLst/>
          </a:prstGeom>
          <a:noFill/>
        </p:spPr>
        <p:txBody>
          <a:bodyPr wrap="square" rtlCol="0">
            <a:spAutoFit/>
          </a:bodyPr>
          <a:lstStyle/>
          <a:p>
            <a:pPr>
              <a:spcBef>
                <a:spcPts val="1200"/>
              </a:spcBef>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3600" b="1" dirty="0" smtClean="0">
                <a:solidFill>
                  <a:prstClr val="black"/>
                </a:solidFill>
                <a:latin typeface="Arial Narrow" panose="020B0606020202030204" pitchFamily="34" charset="0"/>
              </a:rPr>
              <a:t>Example </a:t>
            </a:r>
            <a:r>
              <a:rPr lang="en-SG" sz="3600" b="1" dirty="0" smtClean="0">
                <a:solidFill>
                  <a:prstClr val="black"/>
                </a:solidFill>
                <a:latin typeface="Arial Narrow" panose="020B0606020202030204" pitchFamily="34" charset="0"/>
              </a:rPr>
              <a:t>of Ezekiel </a:t>
            </a:r>
            <a:r>
              <a:rPr lang="en-SG" sz="3600" dirty="0" smtClean="0">
                <a:solidFill>
                  <a:prstClr val="black"/>
                </a:solidFill>
                <a:latin typeface="Arial Narrow" panose="020B0606020202030204" pitchFamily="34" charset="0"/>
              </a:rPr>
              <a:t>[</a:t>
            </a:r>
            <a:r>
              <a:rPr lang="en-SG" sz="3600" b="1" dirty="0" smtClean="0">
                <a:solidFill>
                  <a:srgbClr val="000066"/>
                </a:solidFill>
                <a:latin typeface="Arial Narrow" panose="020B0606020202030204" pitchFamily="34" charset="0"/>
              </a:rPr>
              <a:t>Ezekiel 3:4-11</a:t>
            </a:r>
            <a:r>
              <a:rPr lang="en-SG" sz="3600" dirty="0" smtClean="0">
                <a:solidFill>
                  <a:prstClr val="black"/>
                </a:solidFill>
                <a:latin typeface="Arial Narrow" panose="020B0606020202030204" pitchFamily="34" charset="0"/>
              </a:rPr>
              <a:t>]</a:t>
            </a:r>
          </a:p>
          <a:p>
            <a:pPr>
              <a:spcBef>
                <a:spcPts val="1200"/>
              </a:spcBef>
              <a:buSzPct val="50000"/>
              <a:buFont typeface="Wingdings" panose="05000000000000000000" pitchFamily="2" charset="2"/>
              <a:buChar char="Ø"/>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Lst>
            </a:pPr>
            <a:r>
              <a:rPr lang="en-SG" sz="3600" dirty="0">
                <a:solidFill>
                  <a:prstClr val="black"/>
                </a:solidFill>
                <a:latin typeface="Arial Narrow" panose="020B0606020202030204" pitchFamily="34" charset="0"/>
              </a:rPr>
              <a:t> </a:t>
            </a:r>
            <a:r>
              <a:rPr lang="en-SG" sz="3600" dirty="0" smtClean="0">
                <a:solidFill>
                  <a:prstClr val="black"/>
                </a:solidFill>
                <a:latin typeface="Arial Narrow" panose="020B0606020202030204" pitchFamily="34" charset="0"/>
              </a:rPr>
              <a:t>	</a:t>
            </a:r>
            <a:r>
              <a:rPr lang="en-SG" sz="3600" dirty="0" smtClean="0">
                <a:solidFill>
                  <a:srgbClr val="006600"/>
                </a:solidFill>
                <a:latin typeface="Arial Narrow" panose="020B0606020202030204" pitchFamily="34" charset="0"/>
              </a:rPr>
              <a:t>It was uphill at the beginning.</a:t>
            </a:r>
          </a:p>
          <a:p>
            <a:pPr>
              <a:spcBef>
                <a:spcPts val="1200"/>
              </a:spcBef>
              <a:buSzPct val="50000"/>
              <a:buFont typeface="Wingdings" panose="05000000000000000000" pitchFamily="2" charset="2"/>
              <a:buChar char="Ø"/>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Lst>
            </a:pPr>
            <a:r>
              <a:rPr lang="en-SG" sz="3600" dirty="0">
                <a:solidFill>
                  <a:prstClr val="black"/>
                </a:solidFill>
                <a:latin typeface="Arial Narrow" panose="020B0606020202030204" pitchFamily="34" charset="0"/>
              </a:rPr>
              <a:t> </a:t>
            </a:r>
            <a:r>
              <a:rPr lang="en-SG" sz="3600" dirty="0" smtClean="0">
                <a:solidFill>
                  <a:prstClr val="black"/>
                </a:solidFill>
                <a:latin typeface="Arial Narrow" panose="020B0606020202030204" pitchFamily="34" charset="0"/>
              </a:rPr>
              <a:t>	</a:t>
            </a:r>
            <a:r>
              <a:rPr lang="en-SG" sz="3600" dirty="0" smtClean="0">
                <a:solidFill>
                  <a:srgbClr val="006600"/>
                </a:solidFill>
                <a:latin typeface="Arial Narrow" panose="020B0606020202030204" pitchFamily="34" charset="0"/>
              </a:rPr>
              <a:t>But God </a:t>
            </a:r>
            <a:r>
              <a:rPr lang="en-SG" sz="3600" dirty="0" smtClean="0">
                <a:solidFill>
                  <a:srgbClr val="006600"/>
                </a:solidFill>
                <a:latin typeface="Arial Narrow" panose="020B0606020202030204" pitchFamily="34" charset="0"/>
              </a:rPr>
              <a:t>made </a:t>
            </a:r>
            <a:r>
              <a:rPr lang="en-SG" sz="3600" dirty="0" smtClean="0">
                <a:solidFill>
                  <a:srgbClr val="006600"/>
                </a:solidFill>
                <a:latin typeface="Arial Narrow" panose="020B0606020202030204" pitchFamily="34" charset="0"/>
              </a:rPr>
              <a:t>him stronger.</a:t>
            </a:r>
            <a:endParaRPr lang="en-SG" sz="3600" dirty="0">
              <a:solidFill>
                <a:srgbClr val="006600"/>
              </a:solidFill>
              <a:latin typeface="Arial Narrow" panose="020B0606020202030204" pitchFamily="34" charset="0"/>
            </a:endParaRPr>
          </a:p>
        </p:txBody>
      </p:sp>
    </p:spTree>
    <p:extLst>
      <p:ext uri="{BB962C8B-B14F-4D97-AF65-F5344CB8AC3E}">
        <p14:creationId xmlns:p14="http://schemas.microsoft.com/office/powerpoint/2010/main" val="35797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www.downloadclipart.net/large/10836-house-roof-desig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 y="416336"/>
            <a:ext cx="12192000" cy="19431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21118" y="1728844"/>
            <a:ext cx="8149764" cy="646331"/>
          </a:xfrm>
          <a:prstGeom prst="rect">
            <a:avLst/>
          </a:prstGeom>
          <a:noFill/>
        </p:spPr>
        <p:txBody>
          <a:bodyPr wrap="square" rtlCol="0">
            <a:spAutoFit/>
          </a:bodyPr>
          <a:lstStyle/>
          <a:p>
            <a:pPr algn="ctr">
              <a:spcBef>
                <a:spcPts val="1200"/>
              </a:spcBef>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3600" b="1" dirty="0" smtClean="0">
                <a:solidFill>
                  <a:srgbClr val="C00000"/>
                </a:solidFill>
                <a:latin typeface="Arial Narrow" panose="020B0606020202030204" pitchFamily="34" charset="0"/>
              </a:rPr>
              <a:t>The Special Place of Faith in the Family</a:t>
            </a:r>
            <a:endParaRPr lang="en-SG" sz="3600" b="1" dirty="0">
              <a:solidFill>
                <a:srgbClr val="C00000"/>
              </a:solidFill>
              <a:latin typeface="Arial Narrow" panose="020B0606020202030204" pitchFamily="34" charset="0"/>
            </a:endParaRPr>
          </a:p>
        </p:txBody>
      </p:sp>
      <p:sp>
        <p:nvSpPr>
          <p:cNvPr id="5" name="TextBox 4"/>
          <p:cNvSpPr txBox="1"/>
          <p:nvPr/>
        </p:nvSpPr>
        <p:spPr>
          <a:xfrm>
            <a:off x="209550" y="2539697"/>
            <a:ext cx="11772900" cy="954107"/>
          </a:xfrm>
          <a:prstGeom prst="rect">
            <a:avLst/>
          </a:prstGeom>
          <a:solidFill>
            <a:srgbClr val="000066"/>
          </a:solidFill>
        </p:spPr>
        <p:txBody>
          <a:bodyPr wrap="square" rtlCol="0">
            <a:spAutoFit/>
          </a:bodyPr>
          <a:lstStyle/>
          <a:p>
            <a:pP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2800" b="1" dirty="0" smtClean="0">
                <a:solidFill>
                  <a:schemeClr val="bg1"/>
                </a:solidFill>
                <a:latin typeface="Arial Narrow" panose="020B0606020202030204" pitchFamily="34" charset="0"/>
              </a:rPr>
              <a:t>Acts 16:31 </a:t>
            </a:r>
            <a:r>
              <a:rPr lang="en-SG" sz="2800" dirty="0" smtClean="0">
                <a:solidFill>
                  <a:schemeClr val="bg1"/>
                </a:solidFill>
                <a:latin typeface="Arial Narrow" panose="020B0606020202030204" pitchFamily="34" charset="0"/>
              </a:rPr>
              <a:t>They replied, “Believe in the Lord Jesus, and you will be saved—you and </a:t>
            </a:r>
            <a:r>
              <a:rPr lang="en-SG" sz="2800" dirty="0" smtClean="0">
                <a:solidFill>
                  <a:schemeClr val="bg1"/>
                </a:solidFill>
                <a:latin typeface="Arial Narrow" panose="020B0606020202030204" pitchFamily="34" charset="0"/>
              </a:rPr>
              <a:t/>
            </a:r>
            <a:br>
              <a:rPr lang="en-SG" sz="2800" dirty="0" smtClean="0">
                <a:solidFill>
                  <a:schemeClr val="bg1"/>
                </a:solidFill>
                <a:latin typeface="Arial Narrow" panose="020B0606020202030204" pitchFamily="34" charset="0"/>
              </a:rPr>
            </a:br>
            <a:r>
              <a:rPr lang="en-SG" sz="2800" dirty="0" smtClean="0">
                <a:solidFill>
                  <a:schemeClr val="bg1"/>
                </a:solidFill>
                <a:latin typeface="Arial Narrow" panose="020B0606020202030204" pitchFamily="34" charset="0"/>
              </a:rPr>
              <a:t>your </a:t>
            </a:r>
            <a:r>
              <a:rPr lang="en-SG" sz="2800" dirty="0" smtClean="0">
                <a:solidFill>
                  <a:schemeClr val="bg1"/>
                </a:solidFill>
                <a:latin typeface="Arial Narrow" panose="020B0606020202030204" pitchFamily="34" charset="0"/>
              </a:rPr>
              <a:t>household.”</a:t>
            </a:r>
            <a:endParaRPr lang="en-SG" sz="2800" dirty="0">
              <a:solidFill>
                <a:schemeClr val="bg1"/>
              </a:solidFill>
              <a:latin typeface="Arial Narrow" panose="020B0606020202030204" pitchFamily="34" charset="0"/>
            </a:endParaRPr>
          </a:p>
        </p:txBody>
      </p:sp>
      <p:sp>
        <p:nvSpPr>
          <p:cNvPr id="6" name="TextBox 5"/>
          <p:cNvSpPr txBox="1"/>
          <p:nvPr/>
        </p:nvSpPr>
        <p:spPr>
          <a:xfrm>
            <a:off x="204994" y="3567357"/>
            <a:ext cx="11772900" cy="954107"/>
          </a:xfrm>
          <a:prstGeom prst="rect">
            <a:avLst/>
          </a:prstGeom>
          <a:solidFill>
            <a:srgbClr val="006600"/>
          </a:solidFill>
        </p:spPr>
        <p:txBody>
          <a:bodyPr wrap="square" rtlCol="0">
            <a:spAutoFit/>
          </a:bodyPr>
          <a:lstStyle/>
          <a:p>
            <a:pP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2800" b="1" dirty="0" smtClean="0">
                <a:solidFill>
                  <a:schemeClr val="bg1"/>
                </a:solidFill>
                <a:latin typeface="Arial Narrow" panose="020B0606020202030204" pitchFamily="34" charset="0"/>
              </a:rPr>
              <a:t>Genesis 7:1 </a:t>
            </a:r>
            <a:r>
              <a:rPr lang="en-SG" sz="2800" dirty="0" smtClean="0">
                <a:solidFill>
                  <a:schemeClr val="bg1"/>
                </a:solidFill>
                <a:latin typeface="Arial Narrow" panose="020B0606020202030204" pitchFamily="34" charset="0"/>
              </a:rPr>
              <a:t>The Lord then said to Noah, “Go into the ark, you and your whole family, because </a:t>
            </a:r>
            <a:r>
              <a:rPr lang="en-SG" sz="2800" dirty="0" smtClean="0">
                <a:solidFill>
                  <a:schemeClr val="bg1"/>
                </a:solidFill>
                <a:latin typeface="Arial Narrow" panose="020B0606020202030204" pitchFamily="34" charset="0"/>
              </a:rPr>
              <a:t>I </a:t>
            </a:r>
            <a:r>
              <a:rPr lang="en-SG" sz="2800" dirty="0" smtClean="0">
                <a:solidFill>
                  <a:schemeClr val="bg1"/>
                </a:solidFill>
                <a:latin typeface="Arial Narrow" panose="020B0606020202030204" pitchFamily="34" charset="0"/>
              </a:rPr>
              <a:t>have found you righteous in this generation.</a:t>
            </a:r>
            <a:endParaRPr lang="en-SG" sz="2800" dirty="0">
              <a:solidFill>
                <a:schemeClr val="bg1"/>
              </a:solidFill>
              <a:latin typeface="Arial Narrow" panose="020B0606020202030204" pitchFamily="34" charset="0"/>
            </a:endParaRPr>
          </a:p>
        </p:txBody>
      </p:sp>
      <p:sp>
        <p:nvSpPr>
          <p:cNvPr id="7" name="TextBox 6"/>
          <p:cNvSpPr txBox="1"/>
          <p:nvPr/>
        </p:nvSpPr>
        <p:spPr>
          <a:xfrm>
            <a:off x="204994" y="4595017"/>
            <a:ext cx="11772900" cy="1384995"/>
          </a:xfrm>
          <a:prstGeom prst="rect">
            <a:avLst/>
          </a:prstGeom>
          <a:solidFill>
            <a:srgbClr val="660066"/>
          </a:solidFill>
        </p:spPr>
        <p:txBody>
          <a:bodyPr wrap="square" rtlCol="0">
            <a:spAutoFit/>
          </a:bodyPr>
          <a:lstStyle/>
          <a:p>
            <a:pP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2800" b="1" dirty="0" smtClean="0">
                <a:solidFill>
                  <a:schemeClr val="bg1"/>
                </a:solidFill>
                <a:latin typeface="Arial Narrow" panose="020B0606020202030204" pitchFamily="34" charset="0"/>
              </a:rPr>
              <a:t>Exodus 12:13 </a:t>
            </a:r>
            <a:r>
              <a:rPr lang="en-SG" sz="2800" dirty="0" smtClean="0">
                <a:solidFill>
                  <a:schemeClr val="bg1"/>
                </a:solidFill>
                <a:latin typeface="Arial Narrow" panose="020B0606020202030204" pitchFamily="34" charset="0"/>
              </a:rPr>
              <a:t>The blood will be a sign for you on the houses where you are, and when </a:t>
            </a:r>
            <a:r>
              <a:rPr lang="en-SG" sz="2800" dirty="0" smtClean="0">
                <a:solidFill>
                  <a:schemeClr val="bg1"/>
                </a:solidFill>
                <a:latin typeface="Arial Narrow" panose="020B0606020202030204" pitchFamily="34" charset="0"/>
              </a:rPr>
              <a:t/>
            </a:r>
            <a:br>
              <a:rPr lang="en-SG" sz="2800" dirty="0" smtClean="0">
                <a:solidFill>
                  <a:schemeClr val="bg1"/>
                </a:solidFill>
                <a:latin typeface="Arial Narrow" panose="020B0606020202030204" pitchFamily="34" charset="0"/>
              </a:rPr>
            </a:br>
            <a:r>
              <a:rPr lang="en-SG" sz="2800" dirty="0" smtClean="0">
                <a:solidFill>
                  <a:schemeClr val="bg1"/>
                </a:solidFill>
                <a:latin typeface="Arial Narrow" panose="020B0606020202030204" pitchFamily="34" charset="0"/>
              </a:rPr>
              <a:t>I </a:t>
            </a:r>
            <a:r>
              <a:rPr lang="en-SG" sz="2800" dirty="0" smtClean="0">
                <a:solidFill>
                  <a:schemeClr val="bg1"/>
                </a:solidFill>
                <a:latin typeface="Arial Narrow" panose="020B0606020202030204" pitchFamily="34" charset="0"/>
              </a:rPr>
              <a:t>see </a:t>
            </a:r>
            <a:r>
              <a:rPr lang="en-SG" sz="2800" dirty="0" smtClean="0">
                <a:solidFill>
                  <a:schemeClr val="bg1"/>
                </a:solidFill>
                <a:latin typeface="Arial Narrow" panose="020B0606020202030204" pitchFamily="34" charset="0"/>
              </a:rPr>
              <a:t>the </a:t>
            </a:r>
            <a:r>
              <a:rPr lang="en-SG" sz="2800" dirty="0" smtClean="0">
                <a:solidFill>
                  <a:schemeClr val="bg1"/>
                </a:solidFill>
                <a:latin typeface="Arial Narrow" panose="020B0606020202030204" pitchFamily="34" charset="0"/>
              </a:rPr>
              <a:t>blood, I will pass over you. No destructive plague will touch you when I strike Egypt.</a:t>
            </a:r>
            <a:endParaRPr lang="en-SG" sz="28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62968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420688" y="586215"/>
            <a:ext cx="1703906" cy="769441"/>
          </a:xfrm>
          <a:prstGeom prst="rect">
            <a:avLst/>
          </a:prstGeom>
          <a:noFill/>
        </p:spPr>
        <p:txBody>
          <a:bodyPr wrap="square" rtlCol="0">
            <a:spAutoFit/>
          </a:bodyPr>
          <a:lstStyle/>
          <a:p>
            <a:pPr algn="ct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4400" b="1" dirty="0" smtClean="0">
                <a:solidFill>
                  <a:schemeClr val="bg1"/>
                </a:solidFill>
                <a:latin typeface="Arial Narrow" panose="020B0606020202030204" pitchFamily="34" charset="0"/>
              </a:rPr>
              <a:t>Video</a:t>
            </a:r>
            <a:endParaRPr lang="en-SG" sz="44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76663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01613" y="411322"/>
            <a:ext cx="11772900" cy="1477328"/>
          </a:xfrm>
          <a:prstGeom prst="rect">
            <a:avLst/>
          </a:prstGeom>
          <a:noFill/>
        </p:spPr>
        <p:txBody>
          <a:bodyPr wrap="square" rtlCol="0">
            <a:spAutoFit/>
          </a:bodyPr>
          <a:lstStyle/>
          <a:p>
            <a:pPr>
              <a:spcBef>
                <a:spcPts val="1200"/>
              </a:spcBef>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3600" b="1" dirty="0" smtClean="0">
                <a:solidFill>
                  <a:prstClr val="white"/>
                </a:solidFill>
                <a:latin typeface="Arial Narrow" panose="020B0606020202030204" pitchFamily="34" charset="0"/>
              </a:rPr>
              <a:t>3. 	</a:t>
            </a:r>
            <a:r>
              <a:rPr lang="en-SG" sz="3600" dirty="0" smtClean="0">
                <a:solidFill>
                  <a:prstClr val="white"/>
                </a:solidFill>
                <a:latin typeface="Arial Narrow" panose="020B0606020202030204" pitchFamily="34" charset="0"/>
              </a:rPr>
              <a:t>More than Mentors</a:t>
            </a:r>
          </a:p>
          <a:p>
            <a:pPr marL="542925" lvl="1">
              <a:spcBef>
                <a:spcPts val="1200"/>
              </a:spcBef>
              <a:buFont typeface="Arial" panose="020B0604020202020204" pitchFamily="34" charset="0"/>
              <a:buChar cha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Lst>
            </a:pPr>
            <a:r>
              <a:rPr lang="en-SG" sz="4400" dirty="0" smtClean="0">
                <a:solidFill>
                  <a:prstClr val="white"/>
                </a:solidFill>
                <a:latin typeface="Arial Narrow" panose="020B0606020202030204" pitchFamily="34" charset="0"/>
              </a:rPr>
              <a:t> 	</a:t>
            </a:r>
            <a:r>
              <a:rPr lang="en-SG" sz="4400" b="1" dirty="0" smtClean="0">
                <a:solidFill>
                  <a:srgbClr val="66CCFF"/>
                </a:solidFill>
                <a:latin typeface="Arial Narrow" panose="020B0606020202030204" pitchFamily="34" charset="0"/>
              </a:rPr>
              <a:t>A p</a:t>
            </a:r>
            <a:r>
              <a:rPr lang="en-SG" sz="4400" b="1" dirty="0" smtClean="0">
                <a:solidFill>
                  <a:srgbClr val="66CCFF"/>
                </a:solidFill>
                <a:latin typeface="Arial Narrow" panose="020B0606020202030204" pitchFamily="34" charset="0"/>
              </a:rPr>
              <a:t>arent blesses</a:t>
            </a:r>
            <a:endParaRPr lang="en-SG" sz="4400" b="1" dirty="0">
              <a:solidFill>
                <a:srgbClr val="66CCFF"/>
              </a:solidFill>
              <a:latin typeface="Arial Narrow" panose="020B0606020202030204" pitchFamily="34" charset="0"/>
            </a:endParaRPr>
          </a:p>
        </p:txBody>
      </p:sp>
      <p:sp>
        <p:nvSpPr>
          <p:cNvPr id="3" name="TextBox 2"/>
          <p:cNvSpPr txBox="1"/>
          <p:nvPr/>
        </p:nvSpPr>
        <p:spPr>
          <a:xfrm>
            <a:off x="201613" y="2387001"/>
            <a:ext cx="7093922" cy="2554545"/>
          </a:xfrm>
          <a:prstGeom prst="rect">
            <a:avLst/>
          </a:prstGeom>
          <a:noFill/>
        </p:spPr>
        <p:txBody>
          <a:bodyPr wrap="square" rtlCol="0">
            <a:spAutoFit/>
          </a:bodyPr>
          <a:lstStyle/>
          <a:p>
            <a:pP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3200" b="1" dirty="0" smtClean="0">
                <a:solidFill>
                  <a:srgbClr val="FFFF00"/>
                </a:solidFill>
                <a:latin typeface="Arial Narrow" panose="020B0606020202030204" pitchFamily="34" charset="0"/>
              </a:rPr>
              <a:t>Genesis 1:27-28a</a:t>
            </a:r>
          </a:p>
          <a:p>
            <a:pP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3200" b="1" dirty="0" smtClean="0">
                <a:solidFill>
                  <a:srgbClr val="FFFF00"/>
                </a:solidFill>
                <a:latin typeface="Arial Narrow" panose="020B0606020202030204" pitchFamily="34" charset="0"/>
              </a:rPr>
              <a:t>27 </a:t>
            </a:r>
            <a:r>
              <a:rPr lang="en-SG" sz="3200" dirty="0" smtClean="0">
                <a:solidFill>
                  <a:schemeClr val="bg1"/>
                </a:solidFill>
                <a:latin typeface="Arial Narrow" panose="020B0606020202030204" pitchFamily="34" charset="0"/>
              </a:rPr>
              <a:t>So God created mankind in his own image, </a:t>
            </a:r>
            <a:br>
              <a:rPr lang="en-SG" sz="3200" dirty="0" smtClean="0">
                <a:solidFill>
                  <a:schemeClr val="bg1"/>
                </a:solidFill>
                <a:latin typeface="Arial Narrow" panose="020B0606020202030204" pitchFamily="34" charset="0"/>
              </a:rPr>
            </a:br>
            <a:r>
              <a:rPr lang="en-SG" sz="3200" dirty="0" smtClean="0">
                <a:solidFill>
                  <a:schemeClr val="bg1"/>
                </a:solidFill>
                <a:latin typeface="Arial Narrow" panose="020B0606020202030204" pitchFamily="34" charset="0"/>
              </a:rPr>
              <a:t>in the image of God he created them; male and female he created them. </a:t>
            </a:r>
            <a:r>
              <a:rPr lang="en-SG" sz="3200" b="1" dirty="0" smtClean="0">
                <a:solidFill>
                  <a:srgbClr val="FFFF00"/>
                </a:solidFill>
                <a:latin typeface="Arial Narrow" panose="020B0606020202030204" pitchFamily="34" charset="0"/>
              </a:rPr>
              <a:t>28</a:t>
            </a:r>
            <a:r>
              <a:rPr lang="en-SG" sz="3200" dirty="0" smtClean="0">
                <a:solidFill>
                  <a:schemeClr val="bg1"/>
                </a:solidFill>
                <a:latin typeface="Arial Narrow" panose="020B0606020202030204" pitchFamily="34" charset="0"/>
              </a:rPr>
              <a:t> God blessed them …</a:t>
            </a:r>
            <a:endParaRPr lang="en-SG" sz="3200" dirty="0">
              <a:solidFill>
                <a:schemeClr val="bg1"/>
              </a:solidFill>
              <a:latin typeface="Arial Narrow" panose="020B0606020202030204" pitchFamily="34" charset="0"/>
            </a:endParaRPr>
          </a:p>
        </p:txBody>
      </p:sp>
      <p:pic>
        <p:nvPicPr>
          <p:cNvPr id="4100" name="Picture 4" descr="http://3.bp.blogspot.com/-u-NeJuw-bRc/TqGXD-eweNI/AAAAAAAAAc4/0kS3xk3OcKU/s1600/father+and+baby.JPG"/>
          <p:cNvPicPr>
            <a:picLocks noChangeAspect="1" noChangeArrowheads="1"/>
          </p:cNvPicPr>
          <p:nvPr/>
        </p:nvPicPr>
        <p:blipFill rotWithShape="1">
          <a:blip r:embed="rId2">
            <a:extLst>
              <a:ext uri="{28A0092B-C50C-407E-A947-70E740481C1C}">
                <a14:useLocalDpi xmlns:a14="http://schemas.microsoft.com/office/drawing/2010/main" val="0"/>
              </a:ext>
            </a:extLst>
          </a:blip>
          <a:srcRect l="17525" t="2581" r="16728" b="2768"/>
          <a:stretch/>
        </p:blipFill>
        <p:spPr bwMode="auto">
          <a:xfrm>
            <a:off x="7428223" y="0"/>
            <a:ext cx="476377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81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01613" y="2406962"/>
            <a:ext cx="7003859" cy="2554545"/>
          </a:xfrm>
          <a:prstGeom prst="rect">
            <a:avLst/>
          </a:prstGeom>
          <a:noFill/>
        </p:spPr>
        <p:txBody>
          <a:bodyPr wrap="square" rtlCol="0">
            <a:spAutoFit/>
          </a:bodyPr>
          <a:lstStyle/>
          <a:p>
            <a:pP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3200" b="1" dirty="0" smtClean="0">
                <a:solidFill>
                  <a:srgbClr val="FFFF00"/>
                </a:solidFill>
                <a:latin typeface="Arial Narrow" panose="020B0606020202030204" pitchFamily="34" charset="0"/>
              </a:rPr>
              <a:t>James 1:27 </a:t>
            </a:r>
            <a:r>
              <a:rPr lang="en-SG" sz="3200" dirty="0" smtClean="0">
                <a:solidFill>
                  <a:schemeClr val="bg1"/>
                </a:solidFill>
                <a:latin typeface="Arial Narrow" panose="020B0606020202030204" pitchFamily="34" charset="0"/>
              </a:rPr>
              <a:t>Religion that God our Father accepts as pure and faultless is this: </a:t>
            </a:r>
            <a:r>
              <a:rPr lang="en-SG" sz="3200" dirty="0" smtClean="0">
                <a:solidFill>
                  <a:schemeClr val="bg1"/>
                </a:solidFill>
                <a:latin typeface="Arial Narrow" panose="020B0606020202030204" pitchFamily="34" charset="0"/>
              </a:rPr>
              <a:t/>
            </a:r>
            <a:br>
              <a:rPr lang="en-SG" sz="3200" dirty="0" smtClean="0">
                <a:solidFill>
                  <a:schemeClr val="bg1"/>
                </a:solidFill>
                <a:latin typeface="Arial Narrow" panose="020B0606020202030204" pitchFamily="34" charset="0"/>
              </a:rPr>
            </a:br>
            <a:r>
              <a:rPr lang="en-SG" sz="3200" dirty="0" smtClean="0">
                <a:solidFill>
                  <a:schemeClr val="bg1"/>
                </a:solidFill>
                <a:latin typeface="Arial Narrow" panose="020B0606020202030204" pitchFamily="34" charset="0"/>
              </a:rPr>
              <a:t>to </a:t>
            </a:r>
            <a:r>
              <a:rPr lang="en-SG" sz="3200" dirty="0" smtClean="0">
                <a:solidFill>
                  <a:schemeClr val="bg1"/>
                </a:solidFill>
                <a:latin typeface="Arial Narrow" panose="020B0606020202030204" pitchFamily="34" charset="0"/>
              </a:rPr>
              <a:t>look after orphans and widows in their distress and to keep oneself from being polluted by the world.</a:t>
            </a:r>
            <a:endParaRPr lang="en-SG" sz="3200" dirty="0">
              <a:solidFill>
                <a:schemeClr val="bg1"/>
              </a:solidFill>
              <a:latin typeface="Arial Narrow" panose="020B0606020202030204" pitchFamily="34" charset="0"/>
            </a:endParaRPr>
          </a:p>
        </p:txBody>
      </p:sp>
      <p:pic>
        <p:nvPicPr>
          <p:cNvPr id="5122" name="Picture 2" descr="https://s-media-cache-ak0.pinimg.com/236x/d8/27/fe/d827fe970b074b1d001659d489ef2f3f.jpg"/>
          <p:cNvPicPr>
            <a:picLocks noChangeAspect="1" noChangeArrowheads="1"/>
          </p:cNvPicPr>
          <p:nvPr/>
        </p:nvPicPr>
        <p:blipFill rotWithShape="1">
          <a:blip r:embed="rId2">
            <a:extLst>
              <a:ext uri="{28A0092B-C50C-407E-A947-70E740481C1C}">
                <a14:useLocalDpi xmlns:a14="http://schemas.microsoft.com/office/drawing/2010/main" val="0"/>
              </a:ext>
            </a:extLst>
          </a:blip>
          <a:srcRect l="5133" b="11398"/>
          <a:stretch/>
        </p:blipFill>
        <p:spPr bwMode="auto">
          <a:xfrm>
            <a:off x="7285703" y="0"/>
            <a:ext cx="490629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1613" y="411322"/>
            <a:ext cx="11772900" cy="1477328"/>
          </a:xfrm>
          <a:prstGeom prst="rect">
            <a:avLst/>
          </a:prstGeom>
          <a:noFill/>
        </p:spPr>
        <p:txBody>
          <a:bodyPr wrap="square" rtlCol="0">
            <a:spAutoFit/>
          </a:bodyPr>
          <a:lstStyle/>
          <a:p>
            <a:pPr>
              <a:spcBef>
                <a:spcPts val="1200"/>
              </a:spcBef>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3600" b="1" dirty="0" smtClean="0">
                <a:solidFill>
                  <a:prstClr val="white"/>
                </a:solidFill>
                <a:latin typeface="Arial Narrow" panose="020B0606020202030204" pitchFamily="34" charset="0"/>
              </a:rPr>
              <a:t>3. 	</a:t>
            </a:r>
            <a:r>
              <a:rPr lang="en-SG" sz="3600" dirty="0" smtClean="0">
                <a:solidFill>
                  <a:prstClr val="white"/>
                </a:solidFill>
                <a:latin typeface="Arial Narrow" panose="020B0606020202030204" pitchFamily="34" charset="0"/>
              </a:rPr>
              <a:t>More than Mentors</a:t>
            </a:r>
          </a:p>
          <a:p>
            <a:pPr marL="542925" lvl="1">
              <a:spcBef>
                <a:spcPts val="1200"/>
              </a:spcBef>
              <a:buFont typeface="Arial" panose="020B0604020202020204" pitchFamily="34" charset="0"/>
              <a:buChar cha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Lst>
            </a:pPr>
            <a:r>
              <a:rPr lang="en-SG" sz="4400" dirty="0" smtClean="0">
                <a:solidFill>
                  <a:prstClr val="white"/>
                </a:solidFill>
                <a:latin typeface="Arial Narrow" panose="020B0606020202030204" pitchFamily="34" charset="0"/>
              </a:rPr>
              <a:t> 	</a:t>
            </a:r>
            <a:r>
              <a:rPr lang="en-SG" sz="4400" b="1" dirty="0" smtClean="0">
                <a:solidFill>
                  <a:srgbClr val="66CCFF"/>
                </a:solidFill>
                <a:latin typeface="Arial Narrow" panose="020B0606020202030204" pitchFamily="34" charset="0"/>
              </a:rPr>
              <a:t>A </a:t>
            </a:r>
            <a:r>
              <a:rPr lang="en-SG" sz="4400" b="1" dirty="0" smtClean="0">
                <a:solidFill>
                  <a:srgbClr val="66CCFF"/>
                </a:solidFill>
                <a:latin typeface="Arial Narrow" panose="020B0606020202030204" pitchFamily="34" charset="0"/>
              </a:rPr>
              <a:t>parent </a:t>
            </a:r>
            <a:r>
              <a:rPr lang="en-SG" sz="4400" b="1" dirty="0" smtClean="0">
                <a:solidFill>
                  <a:srgbClr val="66CCFF"/>
                </a:solidFill>
                <a:latin typeface="Arial Narrow" panose="020B0606020202030204" pitchFamily="34" charset="0"/>
              </a:rPr>
              <a:t>loves and protects</a:t>
            </a:r>
            <a:endParaRPr lang="en-SG" sz="4400" b="1" dirty="0">
              <a:solidFill>
                <a:srgbClr val="66CCFF"/>
              </a:solidFill>
              <a:latin typeface="Arial Narrow" panose="020B0606020202030204" pitchFamily="34" charset="0"/>
            </a:endParaRPr>
          </a:p>
        </p:txBody>
      </p:sp>
    </p:spTree>
    <p:extLst>
      <p:ext uri="{BB962C8B-B14F-4D97-AF65-F5344CB8AC3E}">
        <p14:creationId xmlns:p14="http://schemas.microsoft.com/office/powerpoint/2010/main" val="1050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Image result for 1 tHESSALONIANS 2:11"/>
          <p:cNvPicPr>
            <a:picLocks noChangeAspect="1" noChangeArrowheads="1"/>
          </p:cNvPicPr>
          <p:nvPr/>
        </p:nvPicPr>
        <p:blipFill rotWithShape="1">
          <a:blip r:embed="rId2">
            <a:extLst>
              <a:ext uri="{28A0092B-C50C-407E-A947-70E740481C1C}">
                <a14:useLocalDpi xmlns:a14="http://schemas.microsoft.com/office/drawing/2010/main" val="0"/>
              </a:ext>
            </a:extLst>
          </a:blip>
          <a:srcRect l="14839"/>
          <a:stretch/>
        </p:blipFill>
        <p:spPr bwMode="auto">
          <a:xfrm>
            <a:off x="7519711" y="0"/>
            <a:ext cx="467228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A798DFD-474D-4831-A34E-A980F99C7946}"/>
              </a:ext>
            </a:extLst>
          </p:cNvPr>
          <p:cNvSpPr txBox="1"/>
          <p:nvPr/>
        </p:nvSpPr>
        <p:spPr>
          <a:xfrm>
            <a:off x="201232" y="1227694"/>
            <a:ext cx="7168831"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3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1 Thessalonians 2:11-12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3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11 </a:t>
            </a:r>
            <a:r>
              <a:rPr kumimoji="0" lang="en-SG" sz="3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For you know that we dealt with each of you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3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as a father deals with his own children</a:t>
            </a:r>
            <a:r>
              <a:rPr kumimoji="0" lang="en-SG" sz="30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 </a:t>
            </a:r>
            <a:br>
              <a:rPr kumimoji="0" lang="en-SG" sz="30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br>
            <a:r>
              <a:rPr kumimoji="0" lang="en-SG" sz="30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12 </a:t>
            </a:r>
            <a:r>
              <a:rPr kumimoji="0" lang="en-SG" sz="3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encouraging, comforting and urging you to live lives worthy of God, who calls you into his kingdom and glory.</a:t>
            </a:r>
          </a:p>
        </p:txBody>
      </p:sp>
      <p:sp>
        <p:nvSpPr>
          <p:cNvPr id="6" name="TextBox 5">
            <a:extLst>
              <a:ext uri="{FF2B5EF4-FFF2-40B4-BE49-F238E27FC236}">
                <a16:creationId xmlns:a16="http://schemas.microsoft.com/office/drawing/2014/main" id="{1B87333F-695D-4852-852F-A100DDB80F5F}"/>
              </a:ext>
            </a:extLst>
          </p:cNvPr>
          <p:cNvSpPr txBox="1"/>
          <p:nvPr/>
        </p:nvSpPr>
        <p:spPr>
          <a:xfrm>
            <a:off x="201232" y="409152"/>
            <a:ext cx="1179074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tab pos="360363" algn="l"/>
                <a:tab pos="534988" algn="l"/>
                <a:tab pos="720725" algn="l"/>
                <a:tab pos="895350" algn="l"/>
                <a:tab pos="1081088" algn="l"/>
                <a:tab pos="1255713" algn="l"/>
                <a:tab pos="1431925" algn="l"/>
                <a:tab pos="1616075" algn="l"/>
                <a:tab pos="1792288" algn="l"/>
                <a:tab pos="1976438" algn="l"/>
                <a:tab pos="2152650" algn="l"/>
                <a:tab pos="2327275" algn="l"/>
                <a:tab pos="2513013" algn="l"/>
                <a:tab pos="2687638" algn="l"/>
                <a:tab pos="2871788" algn="l"/>
                <a:tab pos="3048000" algn="l"/>
                <a:tab pos="3232150" algn="l"/>
                <a:tab pos="3408363" algn="l"/>
                <a:tab pos="3582988" algn="l"/>
              </a:tabLst>
              <a:defRPr/>
            </a:pPr>
            <a:r>
              <a:rPr kumimoji="0" lang="en-SG" sz="4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With his children</a:t>
            </a:r>
            <a:endParaRPr kumimoji="0" lang="en-SG" sz="4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7" name="TextBox 6">
            <a:extLst>
              <a:ext uri="{FF2B5EF4-FFF2-40B4-BE49-F238E27FC236}">
                <a16:creationId xmlns:a16="http://schemas.microsoft.com/office/drawing/2014/main" id="{FC5F8166-0FAA-4AC7-9A39-3C2584254BFF}"/>
              </a:ext>
            </a:extLst>
          </p:cNvPr>
          <p:cNvSpPr txBox="1"/>
          <p:nvPr/>
        </p:nvSpPr>
        <p:spPr>
          <a:xfrm>
            <a:off x="201231" y="4292112"/>
            <a:ext cx="7318479"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3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Deuteronomy 1:31 </a:t>
            </a:r>
            <a:r>
              <a:rPr kumimoji="0" lang="en-SG" sz="3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and in the wilderness. </a:t>
            </a:r>
            <a:br>
              <a:rPr kumimoji="0" lang="en-SG" sz="3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br>
            <a:r>
              <a:rPr kumimoji="0" lang="en-SG" sz="3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There you saw how the Lord your God </a:t>
            </a:r>
            <a:r>
              <a:rPr kumimoji="0" lang="en-SG" sz="30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carried you</a:t>
            </a:r>
            <a:r>
              <a:rPr kumimoji="0" lang="en-SG" sz="3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as a father carries his son, all the way </a:t>
            </a:r>
            <a:r>
              <a:rPr kumimoji="0" lang="en-SG" sz="30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you </a:t>
            </a:r>
            <a:r>
              <a:rPr kumimoji="0" lang="en-SG" sz="3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went until you reached this place.</a:t>
            </a:r>
          </a:p>
        </p:txBody>
      </p:sp>
    </p:spTree>
    <p:extLst>
      <p:ext uri="{BB962C8B-B14F-4D97-AF65-F5344CB8AC3E}">
        <p14:creationId xmlns:p14="http://schemas.microsoft.com/office/powerpoint/2010/main" val="385259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01231" y="413957"/>
            <a:ext cx="11789155" cy="1477328"/>
          </a:xfrm>
          <a:prstGeom prst="rect">
            <a:avLst/>
          </a:prstGeom>
          <a:noFill/>
        </p:spPr>
        <p:txBody>
          <a:bodyPr wrap="square" rtlCol="0">
            <a:spAutoFit/>
          </a:bodyPr>
          <a:lstStyle/>
          <a:p>
            <a:pPr>
              <a:spcBef>
                <a:spcPts val="1200"/>
              </a:spcBef>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3600" b="1" dirty="0" smtClean="0">
                <a:solidFill>
                  <a:prstClr val="white"/>
                </a:solidFill>
                <a:latin typeface="Arial Narrow" panose="020B0606020202030204" pitchFamily="34" charset="0"/>
              </a:rPr>
              <a:t>3. 	</a:t>
            </a:r>
            <a:r>
              <a:rPr lang="en-SG" sz="3600" dirty="0" smtClean="0">
                <a:solidFill>
                  <a:prstClr val="white"/>
                </a:solidFill>
                <a:latin typeface="Arial Narrow" panose="020B0606020202030204" pitchFamily="34" charset="0"/>
              </a:rPr>
              <a:t>More than Mentors</a:t>
            </a:r>
          </a:p>
          <a:p>
            <a:pPr marL="542925" lvl="1">
              <a:spcBef>
                <a:spcPts val="1200"/>
              </a:spcBef>
              <a:buFont typeface="Arial" panose="020B0604020202020204" pitchFamily="34" charset="0"/>
              <a:buChar cha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Lst>
            </a:pPr>
            <a:r>
              <a:rPr lang="en-SG" sz="4400" dirty="0" smtClean="0">
                <a:solidFill>
                  <a:prstClr val="white"/>
                </a:solidFill>
                <a:latin typeface="Arial Narrow" panose="020B0606020202030204" pitchFamily="34" charset="0"/>
              </a:rPr>
              <a:t> 	</a:t>
            </a:r>
            <a:r>
              <a:rPr lang="en-SG" sz="4400" b="1" dirty="0" smtClean="0">
                <a:solidFill>
                  <a:srgbClr val="66CCFF"/>
                </a:solidFill>
                <a:latin typeface="Arial Narrow" panose="020B0606020202030204" pitchFamily="34" charset="0"/>
              </a:rPr>
              <a:t>A </a:t>
            </a:r>
            <a:r>
              <a:rPr lang="en-SG" sz="4400" b="1" dirty="0" smtClean="0">
                <a:solidFill>
                  <a:srgbClr val="66CCFF"/>
                </a:solidFill>
                <a:latin typeface="Arial Narrow" panose="020B0606020202030204" pitchFamily="34" charset="0"/>
              </a:rPr>
              <a:t>parent teaches the children about God</a:t>
            </a:r>
            <a:endParaRPr lang="en-SG" sz="4400" b="1" dirty="0">
              <a:solidFill>
                <a:srgbClr val="66CCFF"/>
              </a:solidFill>
              <a:latin typeface="Arial Narrow" panose="020B0606020202030204" pitchFamily="34" charset="0"/>
            </a:endParaRPr>
          </a:p>
        </p:txBody>
      </p:sp>
      <p:grpSp>
        <p:nvGrpSpPr>
          <p:cNvPr id="3" name="Group 2"/>
          <p:cNvGrpSpPr/>
          <p:nvPr/>
        </p:nvGrpSpPr>
        <p:grpSpPr>
          <a:xfrm>
            <a:off x="0" y="2119230"/>
            <a:ext cx="12193588" cy="4738770"/>
            <a:chOff x="0" y="2119230"/>
            <a:chExt cx="12193588" cy="4738770"/>
          </a:xfrm>
        </p:grpSpPr>
        <p:sp>
          <p:nvSpPr>
            <p:cNvPr id="2" name="Rectangle 1"/>
            <p:cNvSpPr/>
            <p:nvPr/>
          </p:nvSpPr>
          <p:spPr>
            <a:xfrm>
              <a:off x="0" y="2132158"/>
              <a:ext cx="12192000" cy="472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 name="Rectangle 4"/>
            <p:cNvSpPr/>
            <p:nvPr/>
          </p:nvSpPr>
          <p:spPr>
            <a:xfrm>
              <a:off x="1588" y="2119230"/>
              <a:ext cx="12192000" cy="4071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TextBox 5"/>
            <p:cNvSpPr txBox="1"/>
            <p:nvPr/>
          </p:nvSpPr>
          <p:spPr>
            <a:xfrm>
              <a:off x="6498769" y="2386559"/>
              <a:ext cx="5491617" cy="4031873"/>
            </a:xfrm>
            <a:prstGeom prst="rect">
              <a:avLst/>
            </a:prstGeom>
            <a:noFill/>
          </p:spPr>
          <p:txBody>
            <a:bodyPr wrap="square" rtlCol="0">
              <a:spAutoFit/>
            </a:bodyPr>
            <a:lstStyle/>
            <a:p>
              <a:pPr>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3200" b="1" dirty="0" smtClean="0">
                  <a:solidFill>
                    <a:schemeClr val="accent1">
                      <a:lumMod val="50000"/>
                    </a:schemeClr>
                  </a:solidFill>
                  <a:latin typeface="Arial Narrow" panose="020B0606020202030204" pitchFamily="34" charset="0"/>
                </a:rPr>
                <a:t>Deuteronomy 6:6-7</a:t>
              </a:r>
            </a:p>
            <a:p>
              <a:pPr>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3200" b="1" dirty="0">
                  <a:solidFill>
                    <a:schemeClr val="accent1">
                      <a:lumMod val="50000"/>
                    </a:schemeClr>
                  </a:solidFill>
                  <a:latin typeface="Arial Narrow" panose="020B0606020202030204" pitchFamily="34" charset="0"/>
                </a:rPr>
                <a:t>6 </a:t>
              </a:r>
              <a:r>
                <a:rPr lang="en-SG" sz="3200" dirty="0">
                  <a:solidFill>
                    <a:schemeClr val="accent1">
                      <a:lumMod val="50000"/>
                    </a:schemeClr>
                  </a:solidFill>
                  <a:latin typeface="Arial Narrow" panose="020B0606020202030204" pitchFamily="34" charset="0"/>
                </a:rPr>
                <a:t>These commandments that I give you today are to be on your hearts. </a:t>
              </a:r>
              <a:r>
                <a:rPr lang="en-SG" sz="3200" b="1" dirty="0">
                  <a:solidFill>
                    <a:schemeClr val="accent1">
                      <a:lumMod val="50000"/>
                    </a:schemeClr>
                  </a:solidFill>
                  <a:latin typeface="Arial Narrow" panose="020B0606020202030204" pitchFamily="34" charset="0"/>
                </a:rPr>
                <a:t>7 </a:t>
              </a:r>
              <a:r>
                <a:rPr lang="en-SG" sz="3200" dirty="0">
                  <a:solidFill>
                    <a:schemeClr val="accent1">
                      <a:lumMod val="50000"/>
                    </a:schemeClr>
                  </a:solidFill>
                  <a:latin typeface="Arial Narrow" panose="020B0606020202030204" pitchFamily="34" charset="0"/>
                </a:rPr>
                <a:t>Impress them on your children. Talk about them when you sit at home and when you walk along </a:t>
              </a:r>
              <a:r>
                <a:rPr lang="en-SG" sz="3200" dirty="0" smtClean="0">
                  <a:solidFill>
                    <a:schemeClr val="accent1">
                      <a:lumMod val="50000"/>
                    </a:schemeClr>
                  </a:solidFill>
                  <a:latin typeface="Arial Narrow" panose="020B0606020202030204" pitchFamily="34" charset="0"/>
                </a:rPr>
                <a:t/>
              </a:r>
              <a:br>
                <a:rPr lang="en-SG" sz="3200" dirty="0" smtClean="0">
                  <a:solidFill>
                    <a:schemeClr val="accent1">
                      <a:lumMod val="50000"/>
                    </a:schemeClr>
                  </a:solidFill>
                  <a:latin typeface="Arial Narrow" panose="020B0606020202030204" pitchFamily="34" charset="0"/>
                </a:rPr>
              </a:br>
              <a:r>
                <a:rPr lang="en-SG" sz="3200" dirty="0" smtClean="0">
                  <a:solidFill>
                    <a:schemeClr val="accent1">
                      <a:lumMod val="50000"/>
                    </a:schemeClr>
                  </a:solidFill>
                  <a:latin typeface="Arial Narrow" panose="020B0606020202030204" pitchFamily="34" charset="0"/>
                </a:rPr>
                <a:t>the </a:t>
              </a:r>
              <a:r>
                <a:rPr lang="en-SG" sz="3200" dirty="0">
                  <a:solidFill>
                    <a:schemeClr val="accent1">
                      <a:lumMod val="50000"/>
                    </a:schemeClr>
                  </a:solidFill>
                  <a:latin typeface="Arial Narrow" panose="020B0606020202030204" pitchFamily="34" charset="0"/>
                </a:rPr>
                <a:t>road, when you lie down and when you get up.</a:t>
              </a:r>
            </a:p>
          </p:txBody>
        </p:sp>
        <p:pic>
          <p:nvPicPr>
            <p:cNvPr id="7" name="Picture 2" descr="http://www.kingjamesbibleonline.org/Inspirational-Images/large/Deuteronomy_6-7.jpg"/>
            <p:cNvPicPr>
              <a:picLocks noChangeAspect="1" noChangeArrowheads="1"/>
            </p:cNvPicPr>
            <p:nvPr/>
          </p:nvPicPr>
          <p:blipFill rotWithShape="1">
            <a:blip r:embed="rId2">
              <a:extLst>
                <a:ext uri="{28A0092B-C50C-407E-A947-70E740481C1C}">
                  <a14:useLocalDpi xmlns:a14="http://schemas.microsoft.com/office/drawing/2010/main" val="0"/>
                </a:ext>
              </a:extLst>
            </a:blip>
            <a:srcRect l="10251" t="2670" r="8823" b="38283"/>
            <a:stretch/>
          </p:blipFill>
          <p:spPr bwMode="auto">
            <a:xfrm>
              <a:off x="0" y="2141003"/>
              <a:ext cx="6464808" cy="47169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0472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87333F-695D-4852-852F-A100DDB80F5F}"/>
              </a:ext>
            </a:extLst>
          </p:cNvPr>
          <p:cNvSpPr txBox="1"/>
          <p:nvPr/>
        </p:nvSpPr>
        <p:spPr>
          <a:xfrm>
            <a:off x="418148" y="343535"/>
            <a:ext cx="113760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tab pos="360363" algn="l"/>
                <a:tab pos="534988" algn="l"/>
                <a:tab pos="720725" algn="l"/>
                <a:tab pos="895350" algn="l"/>
                <a:tab pos="1081088" algn="l"/>
                <a:tab pos="1255713" algn="l"/>
                <a:tab pos="1431925" algn="l"/>
                <a:tab pos="1616075" algn="l"/>
                <a:tab pos="1792288" algn="l"/>
                <a:tab pos="1976438" algn="l"/>
                <a:tab pos="2152650" algn="l"/>
                <a:tab pos="2327275" algn="l"/>
                <a:tab pos="2513013" algn="l"/>
                <a:tab pos="2687638" algn="l"/>
                <a:tab pos="2871788" algn="l"/>
                <a:tab pos="3048000" algn="l"/>
                <a:tab pos="3232150" algn="l"/>
                <a:tab pos="3408363" algn="l"/>
                <a:tab pos="3582988" algn="l"/>
              </a:tabLst>
              <a:defRPr/>
            </a:pPr>
            <a:r>
              <a:rPr kumimoji="0" lang="en-SG" sz="4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Children’s Perspective</a:t>
            </a:r>
            <a:endParaRPr kumimoji="0" lang="en-SG" sz="3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7" name="TextBox 6">
            <a:extLst>
              <a:ext uri="{FF2B5EF4-FFF2-40B4-BE49-F238E27FC236}">
                <a16:creationId xmlns:a16="http://schemas.microsoft.com/office/drawing/2014/main" id="{4453A8CD-301F-4C7B-88F1-48EABC1A8174}"/>
              </a:ext>
            </a:extLst>
          </p:cNvPr>
          <p:cNvSpPr txBox="1"/>
          <p:nvPr/>
        </p:nvSpPr>
        <p:spPr>
          <a:xfrm>
            <a:off x="407988" y="1118467"/>
            <a:ext cx="1137602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3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Ephesians 6:1 </a:t>
            </a:r>
            <a:r>
              <a:rPr kumimoji="0" lang="en-SG" sz="3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Children, obey your parents in the Lord, for this is right.</a:t>
            </a:r>
          </a:p>
        </p:txBody>
      </p:sp>
      <p:sp>
        <p:nvSpPr>
          <p:cNvPr id="8" name="TextBox 7">
            <a:extLst>
              <a:ext uri="{FF2B5EF4-FFF2-40B4-BE49-F238E27FC236}">
                <a16:creationId xmlns:a16="http://schemas.microsoft.com/office/drawing/2014/main" id="{1B87333F-695D-4852-852F-A100DDB80F5F}"/>
              </a:ext>
            </a:extLst>
          </p:cNvPr>
          <p:cNvSpPr txBox="1"/>
          <p:nvPr/>
        </p:nvSpPr>
        <p:spPr>
          <a:xfrm>
            <a:off x="4207129" y="2203402"/>
            <a:ext cx="7378192"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360363" algn="l"/>
                <a:tab pos="534988" algn="l"/>
                <a:tab pos="720725" algn="l"/>
                <a:tab pos="895350" algn="l"/>
                <a:tab pos="1081088" algn="l"/>
                <a:tab pos="1255713" algn="l"/>
                <a:tab pos="1431925" algn="l"/>
                <a:tab pos="1616075" algn="l"/>
                <a:tab pos="1792288" algn="l"/>
                <a:tab pos="1976438" algn="l"/>
                <a:tab pos="2152650" algn="l"/>
                <a:tab pos="2327275" algn="l"/>
                <a:tab pos="2513013" algn="l"/>
                <a:tab pos="2687638" algn="l"/>
                <a:tab pos="2871788" algn="l"/>
                <a:tab pos="3048000" algn="l"/>
                <a:tab pos="3232150" algn="l"/>
                <a:tab pos="3408363" algn="l"/>
                <a:tab pos="3582988" algn="l"/>
              </a:tabLst>
              <a:defRPr/>
            </a:pPr>
            <a:r>
              <a:rPr kumimoji="0" lang="en-SG" sz="32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	Remember, It is tough being a parent, </a:t>
            </a:r>
            <a:br>
              <a:rPr kumimoji="0" lang="en-SG" sz="32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br>
            <a:r>
              <a:rPr kumimoji="0" lang="en-SG" sz="32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	a provider, a guardian, the house cheerleader, 	the cockroach exterminator, the educationist, 	the mediator, the security guard etc.</a:t>
            </a:r>
            <a:endParaRPr kumimoji="0" lang="en-SG" sz="3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63742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4326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15610"/>
          <a:stretch/>
        </p:blipFill>
        <p:spPr bwMode="auto">
          <a:xfrm>
            <a:off x="1"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B87333F-695D-4852-852F-A100DDB80F5F}"/>
              </a:ext>
            </a:extLst>
          </p:cNvPr>
          <p:cNvSpPr txBox="1"/>
          <p:nvPr/>
        </p:nvSpPr>
        <p:spPr>
          <a:xfrm>
            <a:off x="418149" y="2105660"/>
            <a:ext cx="5677852"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tab pos="360363" algn="l"/>
                <a:tab pos="534988" algn="l"/>
                <a:tab pos="720725" algn="l"/>
                <a:tab pos="895350" algn="l"/>
                <a:tab pos="1081088" algn="l"/>
                <a:tab pos="1255713" algn="l"/>
                <a:tab pos="1431925" algn="l"/>
                <a:tab pos="1616075" algn="l"/>
                <a:tab pos="1792288" algn="l"/>
                <a:tab pos="1976438" algn="l"/>
                <a:tab pos="2152650" algn="l"/>
                <a:tab pos="2327275" algn="l"/>
                <a:tab pos="2513013" algn="l"/>
                <a:tab pos="2687638" algn="l"/>
                <a:tab pos="2871788" algn="l"/>
                <a:tab pos="3048000" algn="l"/>
                <a:tab pos="3232150" algn="l"/>
                <a:tab pos="3408363" algn="l"/>
                <a:tab pos="3582988" algn="l"/>
              </a:tabLst>
              <a:defRPr/>
            </a:pPr>
            <a:r>
              <a:rPr kumimoji="0" lang="en-SG"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The Children’s Perspective</a:t>
            </a:r>
          </a:p>
          <a:p>
            <a:pPr marL="0" marR="0" lvl="0" indent="0" algn="l" defTabSz="914400" rtl="0" eaLnBrk="1" fontAlgn="auto" latinLnBrk="0" hangingPunct="1">
              <a:lnSpc>
                <a:spcPct val="100000"/>
              </a:lnSpc>
              <a:spcBef>
                <a:spcPts val="1200"/>
              </a:spcBef>
              <a:spcAft>
                <a:spcPts val="0"/>
              </a:spcAft>
              <a:buClrTx/>
              <a:buSzTx/>
              <a:buFontTx/>
              <a:buNone/>
              <a:tabLst>
                <a:tab pos="360363" algn="l"/>
                <a:tab pos="534988" algn="l"/>
                <a:tab pos="720725" algn="l"/>
                <a:tab pos="895350" algn="l"/>
                <a:tab pos="1081088" algn="l"/>
                <a:tab pos="1255713" algn="l"/>
                <a:tab pos="1431925" algn="l"/>
                <a:tab pos="1616075" algn="l"/>
                <a:tab pos="1792288" algn="l"/>
                <a:tab pos="1976438" algn="l"/>
                <a:tab pos="2152650" algn="l"/>
                <a:tab pos="2327275" algn="l"/>
                <a:tab pos="2513013" algn="l"/>
                <a:tab pos="2687638" algn="l"/>
                <a:tab pos="2871788" algn="l"/>
                <a:tab pos="3048000" algn="l"/>
                <a:tab pos="3232150" algn="l"/>
                <a:tab pos="3408363" algn="l"/>
                <a:tab pos="3582988" algn="l"/>
              </a:tabLst>
              <a:defRPr/>
            </a:pPr>
            <a:r>
              <a:rPr kumimoji="0" lang="en-SG"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Your </a:t>
            </a:r>
            <a:r>
              <a:rPr kumimoji="0" lang="en-SG" sz="36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Parents the </a:t>
            </a:r>
            <a:r>
              <a:rPr kumimoji="0" lang="en-SG"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Pilot</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tab pos="361950" algn="l"/>
                <a:tab pos="534988" algn="l"/>
                <a:tab pos="720725" algn="l"/>
                <a:tab pos="895350" algn="l"/>
                <a:tab pos="1081088" algn="l"/>
                <a:tab pos="1255713" algn="l"/>
                <a:tab pos="1431925" algn="l"/>
                <a:tab pos="1616075" algn="l"/>
                <a:tab pos="1792288" algn="l"/>
                <a:tab pos="1976438" algn="l"/>
                <a:tab pos="2152650" algn="l"/>
                <a:tab pos="2327275" algn="l"/>
                <a:tab pos="2513013" algn="l"/>
                <a:tab pos="2687638" algn="l"/>
                <a:tab pos="2871788" algn="l"/>
                <a:tab pos="3048000" algn="l"/>
                <a:tab pos="3232150" algn="l"/>
                <a:tab pos="3408363" algn="l"/>
                <a:tab pos="3582988" algn="l"/>
              </a:tabLst>
              <a:defRPr/>
            </a:pPr>
            <a:r>
              <a:rPr kumimoji="0" lang="en-SG"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 	Teamwork</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tab pos="361950" algn="l"/>
                <a:tab pos="534988" algn="l"/>
                <a:tab pos="720725" algn="l"/>
                <a:tab pos="895350" algn="l"/>
                <a:tab pos="1081088" algn="l"/>
                <a:tab pos="1255713" algn="l"/>
                <a:tab pos="1431925" algn="l"/>
                <a:tab pos="1616075" algn="l"/>
                <a:tab pos="1792288" algn="l"/>
                <a:tab pos="1976438" algn="l"/>
                <a:tab pos="2152650" algn="l"/>
                <a:tab pos="2327275" algn="l"/>
                <a:tab pos="2513013" algn="l"/>
                <a:tab pos="2687638" algn="l"/>
                <a:tab pos="2871788" algn="l"/>
                <a:tab pos="3048000" algn="l"/>
                <a:tab pos="3232150" algn="l"/>
                <a:tab pos="3408363" algn="l"/>
                <a:tab pos="3582988" algn="l"/>
              </a:tabLst>
              <a:defRPr/>
            </a:pPr>
            <a:r>
              <a:rPr kumimoji="0" lang="en-SG"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 	Dependability</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tab pos="361950" algn="l"/>
                <a:tab pos="534988" algn="l"/>
                <a:tab pos="720725" algn="l"/>
                <a:tab pos="895350" algn="l"/>
                <a:tab pos="1081088" algn="l"/>
                <a:tab pos="1255713" algn="l"/>
                <a:tab pos="1431925" algn="l"/>
                <a:tab pos="1616075" algn="l"/>
                <a:tab pos="1792288" algn="l"/>
                <a:tab pos="1976438" algn="l"/>
                <a:tab pos="2152650" algn="l"/>
                <a:tab pos="2327275" algn="l"/>
                <a:tab pos="2513013" algn="l"/>
                <a:tab pos="2687638" algn="l"/>
                <a:tab pos="2871788" algn="l"/>
                <a:tab pos="3048000" algn="l"/>
                <a:tab pos="3232150" algn="l"/>
                <a:tab pos="3408363" algn="l"/>
                <a:tab pos="3582988" algn="l"/>
              </a:tabLst>
              <a:defRPr/>
            </a:pPr>
            <a:r>
              <a:rPr kumimoji="0" lang="en-SG"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 	Authority</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tab pos="361950" algn="l"/>
                <a:tab pos="534988" algn="l"/>
                <a:tab pos="720725" algn="l"/>
                <a:tab pos="895350" algn="l"/>
                <a:tab pos="1081088" algn="l"/>
                <a:tab pos="1255713" algn="l"/>
                <a:tab pos="1431925" algn="l"/>
                <a:tab pos="1616075" algn="l"/>
                <a:tab pos="1792288" algn="l"/>
                <a:tab pos="1976438" algn="l"/>
                <a:tab pos="2152650" algn="l"/>
                <a:tab pos="2327275" algn="l"/>
                <a:tab pos="2513013" algn="l"/>
                <a:tab pos="2687638" algn="l"/>
                <a:tab pos="2871788" algn="l"/>
                <a:tab pos="3048000" algn="l"/>
                <a:tab pos="3232150" algn="l"/>
                <a:tab pos="3408363" algn="l"/>
                <a:tab pos="3582988" algn="l"/>
              </a:tabLst>
              <a:defRPr/>
            </a:pPr>
            <a:r>
              <a:rPr kumimoji="0" lang="en-SG"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 	Expertise</a:t>
            </a:r>
          </a:p>
        </p:txBody>
      </p:sp>
    </p:spTree>
    <p:extLst>
      <p:ext uri="{BB962C8B-B14F-4D97-AF65-F5344CB8AC3E}">
        <p14:creationId xmlns:p14="http://schemas.microsoft.com/office/powerpoint/2010/main" val="107943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87333F-695D-4852-852F-A100DDB80F5F}"/>
              </a:ext>
            </a:extLst>
          </p:cNvPr>
          <p:cNvSpPr txBox="1"/>
          <p:nvPr/>
        </p:nvSpPr>
        <p:spPr>
          <a:xfrm>
            <a:off x="418148" y="343535"/>
            <a:ext cx="113760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tab pos="360363" algn="l"/>
                <a:tab pos="534988" algn="l"/>
                <a:tab pos="720725" algn="l"/>
                <a:tab pos="895350" algn="l"/>
                <a:tab pos="1081088" algn="l"/>
                <a:tab pos="1255713" algn="l"/>
                <a:tab pos="1431925" algn="l"/>
                <a:tab pos="1616075" algn="l"/>
                <a:tab pos="1792288" algn="l"/>
                <a:tab pos="1976438" algn="l"/>
                <a:tab pos="2152650" algn="l"/>
                <a:tab pos="2327275" algn="l"/>
                <a:tab pos="2513013" algn="l"/>
                <a:tab pos="2687638" algn="l"/>
                <a:tab pos="2871788" algn="l"/>
                <a:tab pos="3048000" algn="l"/>
                <a:tab pos="3232150" algn="l"/>
                <a:tab pos="3408363" algn="l"/>
                <a:tab pos="3582988" algn="l"/>
              </a:tabLst>
              <a:defRPr/>
            </a:pPr>
            <a:r>
              <a:rPr kumimoji="0" lang="en-SG" sz="4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Children’s Perspective</a:t>
            </a:r>
            <a:endParaRPr kumimoji="0" lang="en-SG" sz="3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8" name="TextBox 7">
            <a:extLst>
              <a:ext uri="{FF2B5EF4-FFF2-40B4-BE49-F238E27FC236}">
                <a16:creationId xmlns:a16="http://schemas.microsoft.com/office/drawing/2014/main" id="{E2DF9C95-09E7-4B7E-9602-99E5003D37C6}"/>
              </a:ext>
            </a:extLst>
          </p:cNvPr>
          <p:cNvSpPr txBox="1"/>
          <p:nvPr/>
        </p:nvSpPr>
        <p:spPr>
          <a:xfrm>
            <a:off x="418147" y="1425000"/>
            <a:ext cx="726281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3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Proverbs 13:1 </a:t>
            </a:r>
            <a:r>
              <a:rPr kumimoji="0" lang="en-SG" sz="3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 wise son heeds his father’s instruction, but a mocker does not respond to rebukes.</a:t>
            </a:r>
          </a:p>
        </p:txBody>
      </p:sp>
    </p:spTree>
    <p:extLst>
      <p:ext uri="{BB962C8B-B14F-4D97-AF65-F5344CB8AC3E}">
        <p14:creationId xmlns:p14="http://schemas.microsoft.com/office/powerpoint/2010/main" val="2134642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http://israel365.com/wp-content/uploads/2014/06/6-11-600x400.png"/>
          <p:cNvPicPr>
            <a:picLocks noChangeAspect="1" noChangeArrowheads="1"/>
          </p:cNvPicPr>
          <p:nvPr/>
        </p:nvPicPr>
        <p:blipFill rotWithShape="1">
          <a:blip r:embed="rId2">
            <a:extLst>
              <a:ext uri="{28A0092B-C50C-407E-A947-70E740481C1C}">
                <a14:useLocalDpi xmlns:a14="http://schemas.microsoft.com/office/drawing/2010/main" val="0"/>
              </a:ext>
            </a:extLst>
          </a:blip>
          <a:srcRect b="8857"/>
          <a:stretch/>
        </p:blipFill>
        <p:spPr bwMode="auto">
          <a:xfrm>
            <a:off x="-1" y="0"/>
            <a:ext cx="12192001" cy="68194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1613" y="400436"/>
            <a:ext cx="11772899" cy="769441"/>
          </a:xfrm>
          <a:prstGeom prst="rect">
            <a:avLst/>
          </a:prstGeom>
          <a:noFill/>
        </p:spPr>
        <p:txBody>
          <a:bodyPr wrap="square" rtlCol="0">
            <a:spAutoFit/>
          </a:bodyPr>
          <a:lstStyle/>
          <a:p>
            <a:pPr>
              <a:spcBef>
                <a:spcPts val="2400"/>
              </a:spcBef>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4400" b="1" dirty="0" smtClean="0">
                <a:solidFill>
                  <a:prstClr val="white"/>
                </a:solidFill>
                <a:effectLst>
                  <a:outerShdw blurRad="38100" dist="38100" dir="2700000" algn="tl">
                    <a:srgbClr val="000000">
                      <a:alpha val="43137"/>
                    </a:srgbClr>
                  </a:outerShdw>
                </a:effectLst>
                <a:latin typeface="Arial Narrow" panose="020B0606020202030204" pitchFamily="34" charset="0"/>
              </a:rPr>
              <a:t>CONCLUSION</a:t>
            </a:r>
            <a:endParaRPr lang="en-SG" sz="4400" b="1" dirty="0">
              <a:solidFill>
                <a:prstClr val="white"/>
              </a:solidFill>
              <a:effectLst>
                <a:outerShdw blurRad="38100" dist="38100" dir="2700000" algn="tl">
                  <a:srgbClr val="000000">
                    <a:alpha val="43137"/>
                  </a:srgbClr>
                </a:outerShdw>
              </a:effectLst>
              <a:latin typeface="Arial Narrow" panose="020B0606020202030204" pitchFamily="34" charset="0"/>
            </a:endParaRPr>
          </a:p>
        </p:txBody>
      </p:sp>
      <p:sp>
        <p:nvSpPr>
          <p:cNvPr id="3" name="TextBox 2"/>
          <p:cNvSpPr txBox="1"/>
          <p:nvPr/>
        </p:nvSpPr>
        <p:spPr>
          <a:xfrm>
            <a:off x="203200" y="3176504"/>
            <a:ext cx="11788775" cy="3323987"/>
          </a:xfrm>
          <a:prstGeom prst="rect">
            <a:avLst/>
          </a:prstGeom>
          <a:noFill/>
        </p:spPr>
        <p:txBody>
          <a:bodyPr wrap="square" rtlCol="0">
            <a:spAutoFit/>
          </a:bodyPr>
          <a:lstStyle/>
          <a:p>
            <a:pP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3000" b="1" dirty="0" smtClean="0">
                <a:solidFill>
                  <a:srgbClr val="FFFF00"/>
                </a:solidFill>
                <a:effectLst>
                  <a:outerShdw blurRad="38100" dist="38100" dir="2700000" algn="tl">
                    <a:srgbClr val="000000">
                      <a:alpha val="43137"/>
                    </a:srgbClr>
                  </a:outerShdw>
                </a:effectLst>
                <a:latin typeface="Arial Narrow" panose="020B0606020202030204" pitchFamily="34" charset="0"/>
              </a:rPr>
              <a:t>Deuteronomy 6:11-12</a:t>
            </a:r>
          </a:p>
          <a:p>
            <a:pP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3000" b="1" dirty="0">
                <a:solidFill>
                  <a:srgbClr val="FFFF00"/>
                </a:solidFill>
                <a:effectLst>
                  <a:outerShdw blurRad="38100" dist="38100" dir="2700000" algn="tl">
                    <a:srgbClr val="000000">
                      <a:alpha val="43137"/>
                    </a:srgbClr>
                  </a:outerShdw>
                </a:effectLst>
                <a:latin typeface="Arial Narrow" panose="020B0606020202030204" pitchFamily="34" charset="0"/>
              </a:rPr>
              <a:t>10</a:t>
            </a:r>
            <a:r>
              <a:rPr lang="en-SG" sz="3000" dirty="0">
                <a:solidFill>
                  <a:prstClr val="white"/>
                </a:solidFill>
                <a:effectLst>
                  <a:outerShdw blurRad="38100" dist="38100" dir="2700000" algn="tl">
                    <a:srgbClr val="000000">
                      <a:alpha val="43137"/>
                    </a:srgbClr>
                  </a:outerShdw>
                </a:effectLst>
                <a:latin typeface="Arial Narrow" panose="020B0606020202030204" pitchFamily="34" charset="0"/>
              </a:rPr>
              <a:t> </a:t>
            </a:r>
            <a:r>
              <a:rPr lang="en-SG" sz="3000" dirty="0" smtClean="0">
                <a:solidFill>
                  <a:prstClr val="white"/>
                </a:solidFill>
                <a:effectLst>
                  <a:outerShdw blurRad="38100" dist="38100" dir="2700000" algn="tl">
                    <a:srgbClr val="000000">
                      <a:alpha val="43137"/>
                    </a:srgbClr>
                  </a:outerShdw>
                </a:effectLst>
                <a:latin typeface="Arial Narrow" panose="020B0606020202030204" pitchFamily="34" charset="0"/>
              </a:rPr>
              <a:t>So </a:t>
            </a:r>
            <a:r>
              <a:rPr lang="en-SG" sz="3000" dirty="0">
                <a:solidFill>
                  <a:prstClr val="white"/>
                </a:solidFill>
                <a:effectLst>
                  <a:outerShdw blurRad="38100" dist="38100" dir="2700000" algn="tl">
                    <a:srgbClr val="000000">
                      <a:alpha val="43137"/>
                    </a:srgbClr>
                  </a:outerShdw>
                </a:effectLst>
                <a:latin typeface="Arial Narrow" panose="020B0606020202030204" pitchFamily="34" charset="0"/>
              </a:rPr>
              <a:t>it shall be, when the Lord your God brings you into the land of which </a:t>
            </a:r>
            <a:r>
              <a:rPr lang="en-SG" sz="3000" dirty="0" smtClean="0">
                <a:solidFill>
                  <a:prstClr val="white"/>
                </a:solidFill>
                <a:effectLst>
                  <a:outerShdw blurRad="38100" dist="38100" dir="2700000" algn="tl">
                    <a:srgbClr val="000000">
                      <a:alpha val="43137"/>
                    </a:srgbClr>
                  </a:outerShdw>
                </a:effectLst>
                <a:latin typeface="Arial Narrow" panose="020B0606020202030204" pitchFamily="34" charset="0"/>
              </a:rPr>
              <a:t/>
            </a:r>
            <a:br>
              <a:rPr lang="en-SG" sz="3000" dirty="0" smtClean="0">
                <a:solidFill>
                  <a:prstClr val="white"/>
                </a:solidFill>
                <a:effectLst>
                  <a:outerShdw blurRad="38100" dist="38100" dir="2700000" algn="tl">
                    <a:srgbClr val="000000">
                      <a:alpha val="43137"/>
                    </a:srgbClr>
                  </a:outerShdw>
                </a:effectLst>
                <a:latin typeface="Arial Narrow" panose="020B0606020202030204" pitchFamily="34" charset="0"/>
              </a:rPr>
            </a:br>
            <a:r>
              <a:rPr lang="en-SG" sz="3000" dirty="0" smtClean="0">
                <a:solidFill>
                  <a:prstClr val="white"/>
                </a:solidFill>
                <a:effectLst>
                  <a:outerShdw blurRad="38100" dist="38100" dir="2700000" algn="tl">
                    <a:srgbClr val="000000">
                      <a:alpha val="43137"/>
                    </a:srgbClr>
                  </a:outerShdw>
                </a:effectLst>
                <a:latin typeface="Arial Narrow" panose="020B0606020202030204" pitchFamily="34" charset="0"/>
              </a:rPr>
              <a:t>He swore </a:t>
            </a:r>
            <a:r>
              <a:rPr lang="en-SG" sz="3000" dirty="0">
                <a:solidFill>
                  <a:prstClr val="white"/>
                </a:solidFill>
                <a:effectLst>
                  <a:outerShdw blurRad="38100" dist="38100" dir="2700000" algn="tl">
                    <a:srgbClr val="000000">
                      <a:alpha val="43137"/>
                    </a:srgbClr>
                  </a:outerShdw>
                </a:effectLst>
                <a:latin typeface="Arial Narrow" panose="020B0606020202030204" pitchFamily="34" charset="0"/>
              </a:rPr>
              <a:t>to your fathers, to Abraham, Isaac, and Jacob, to give you large and beautiful cities which you did not build</a:t>
            </a:r>
            <a:r>
              <a:rPr lang="en-SG" sz="3000" dirty="0" smtClean="0">
                <a:solidFill>
                  <a:prstClr val="white"/>
                </a:solidFill>
                <a:effectLst>
                  <a:outerShdw blurRad="38100" dist="38100" dir="2700000" algn="tl">
                    <a:srgbClr val="000000">
                      <a:alpha val="43137"/>
                    </a:srgbClr>
                  </a:outerShdw>
                </a:effectLst>
                <a:latin typeface="Arial Narrow" panose="020B0606020202030204" pitchFamily="34" charset="0"/>
              </a:rPr>
              <a:t>, </a:t>
            </a:r>
            <a:r>
              <a:rPr lang="en-SG" sz="3000" b="1" dirty="0" smtClean="0">
                <a:solidFill>
                  <a:srgbClr val="FFFF00"/>
                </a:solidFill>
                <a:effectLst>
                  <a:outerShdw blurRad="38100" dist="38100" dir="2700000" algn="tl">
                    <a:srgbClr val="000000">
                      <a:alpha val="43137"/>
                    </a:srgbClr>
                  </a:outerShdw>
                </a:effectLst>
                <a:latin typeface="Arial Narrow" panose="020B0606020202030204" pitchFamily="34" charset="0"/>
              </a:rPr>
              <a:t>11 </a:t>
            </a:r>
            <a:r>
              <a:rPr lang="en-SG" sz="3000" dirty="0">
                <a:solidFill>
                  <a:prstClr val="white"/>
                </a:solidFill>
                <a:effectLst>
                  <a:outerShdw blurRad="38100" dist="38100" dir="2700000" algn="tl">
                    <a:srgbClr val="000000">
                      <a:alpha val="43137"/>
                    </a:srgbClr>
                  </a:outerShdw>
                </a:effectLst>
                <a:latin typeface="Arial Narrow" panose="020B0606020202030204" pitchFamily="34" charset="0"/>
              </a:rPr>
              <a:t>houses filled with all kinds of good things you did not provide, wells you did not dig, and vineyards and olive groves you did not plant—then when you eat and are satisfied, </a:t>
            </a:r>
            <a:r>
              <a:rPr lang="en-SG" sz="3000" b="1" dirty="0">
                <a:solidFill>
                  <a:srgbClr val="FFFF00"/>
                </a:solidFill>
                <a:effectLst>
                  <a:outerShdw blurRad="38100" dist="38100" dir="2700000" algn="tl">
                    <a:srgbClr val="000000">
                      <a:alpha val="43137"/>
                    </a:srgbClr>
                  </a:outerShdw>
                </a:effectLst>
                <a:latin typeface="Arial Narrow" panose="020B0606020202030204" pitchFamily="34" charset="0"/>
              </a:rPr>
              <a:t>12</a:t>
            </a:r>
            <a:r>
              <a:rPr lang="en-SG" sz="3000" dirty="0">
                <a:solidFill>
                  <a:prstClr val="white"/>
                </a:solidFill>
                <a:effectLst>
                  <a:outerShdw blurRad="38100" dist="38100" dir="2700000" algn="tl">
                    <a:srgbClr val="000000">
                      <a:alpha val="43137"/>
                    </a:srgbClr>
                  </a:outerShdw>
                </a:effectLst>
                <a:latin typeface="Arial Narrow" panose="020B0606020202030204" pitchFamily="34" charset="0"/>
              </a:rPr>
              <a:t> be careful that you do not forget the Lord, who brought you out of Egypt, out of the land of slavery.</a:t>
            </a:r>
          </a:p>
        </p:txBody>
      </p:sp>
    </p:spTree>
    <p:extLst>
      <p:ext uri="{BB962C8B-B14F-4D97-AF65-F5344CB8AC3E}">
        <p14:creationId xmlns:p14="http://schemas.microsoft.com/office/powerpoint/2010/main" val="245509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5225143" y="400436"/>
            <a:ext cx="6766832" cy="769441"/>
          </a:xfrm>
          <a:prstGeom prst="rect">
            <a:avLst/>
          </a:prstGeom>
          <a:noFill/>
        </p:spPr>
        <p:txBody>
          <a:bodyPr wrap="square" rtlCol="0">
            <a:spAutoFit/>
          </a:bodyPr>
          <a:lstStyle/>
          <a:p>
            <a:pPr>
              <a:spcBef>
                <a:spcPts val="2400"/>
              </a:spcBef>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4400" b="1" dirty="0" smtClean="0">
                <a:solidFill>
                  <a:schemeClr val="bg1"/>
                </a:solidFill>
                <a:effectLst/>
                <a:latin typeface="Arial Narrow" panose="020B0606020202030204" pitchFamily="34" charset="0"/>
              </a:rPr>
              <a:t>CONCLUSION</a:t>
            </a:r>
            <a:endParaRPr lang="en-SG" sz="4400" b="1" dirty="0">
              <a:solidFill>
                <a:schemeClr val="bg1"/>
              </a:solidFill>
              <a:effectLst/>
              <a:latin typeface="Arial Narrow" panose="020B0606020202030204" pitchFamily="34" charset="0"/>
            </a:endParaRPr>
          </a:p>
        </p:txBody>
      </p:sp>
      <p:sp>
        <p:nvSpPr>
          <p:cNvPr id="3" name="TextBox 2"/>
          <p:cNvSpPr txBox="1"/>
          <p:nvPr/>
        </p:nvSpPr>
        <p:spPr>
          <a:xfrm>
            <a:off x="5257800" y="1362512"/>
            <a:ext cx="6734175" cy="2539157"/>
          </a:xfrm>
          <a:prstGeom prst="rect">
            <a:avLst/>
          </a:prstGeom>
          <a:noFill/>
        </p:spPr>
        <p:txBody>
          <a:bodyPr wrap="square" rtlCol="0">
            <a:spAutoFit/>
          </a:bodyPr>
          <a:lstStyle/>
          <a:p>
            <a:pPr>
              <a:spcBef>
                <a:spcPts val="1800"/>
              </a:spcBef>
              <a:buFont typeface="Arial" panose="020B0604020202020204" pitchFamily="34" charset="0"/>
              <a:buChar cha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3600" dirty="0" smtClean="0">
                <a:solidFill>
                  <a:schemeClr val="bg1"/>
                </a:solidFill>
                <a:latin typeface="Arial Narrow" panose="020B0606020202030204" pitchFamily="34" charset="0"/>
              </a:rPr>
              <a:t> 	</a:t>
            </a:r>
            <a:r>
              <a:rPr lang="en-SG" sz="3600" dirty="0" smtClean="0">
                <a:solidFill>
                  <a:schemeClr val="accent1">
                    <a:lumMod val="60000"/>
                    <a:lumOff val="40000"/>
                  </a:schemeClr>
                </a:solidFill>
                <a:latin typeface="Arial Narrow" panose="020B0606020202030204" pitchFamily="34" charset="0"/>
              </a:rPr>
              <a:t>Point your family back to God.</a:t>
            </a:r>
          </a:p>
          <a:p>
            <a:pPr>
              <a:spcBef>
                <a:spcPts val="1800"/>
              </a:spcBef>
              <a:buFont typeface="Arial" panose="020B0604020202020204" pitchFamily="34" charset="0"/>
              <a:buChar cha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3600" dirty="0">
                <a:solidFill>
                  <a:schemeClr val="bg1"/>
                </a:solidFill>
                <a:latin typeface="Arial Narrow" panose="020B0606020202030204" pitchFamily="34" charset="0"/>
              </a:rPr>
              <a:t> </a:t>
            </a:r>
            <a:r>
              <a:rPr lang="en-SG" sz="3600" dirty="0" smtClean="0">
                <a:solidFill>
                  <a:schemeClr val="bg1"/>
                </a:solidFill>
                <a:latin typeface="Arial Narrow" panose="020B0606020202030204" pitchFamily="34" charset="0"/>
              </a:rPr>
              <a:t>	</a:t>
            </a:r>
            <a:r>
              <a:rPr lang="en-SG" sz="3600" dirty="0" smtClean="0">
                <a:solidFill>
                  <a:schemeClr val="accent2">
                    <a:lumMod val="20000"/>
                    <a:lumOff val="80000"/>
                  </a:schemeClr>
                </a:solidFill>
                <a:latin typeface="Arial Narrow" panose="020B0606020202030204" pitchFamily="34" charset="0"/>
              </a:rPr>
              <a:t>Do not try to be the perfect parent 			but do make it your goal to be </a:t>
            </a:r>
            <a:br>
              <a:rPr lang="en-SG" sz="3600" dirty="0" smtClean="0">
                <a:solidFill>
                  <a:schemeClr val="accent2">
                    <a:lumMod val="20000"/>
                    <a:lumOff val="80000"/>
                  </a:schemeClr>
                </a:solidFill>
                <a:latin typeface="Arial Narrow" panose="020B0606020202030204" pitchFamily="34" charset="0"/>
              </a:rPr>
            </a:br>
            <a:r>
              <a:rPr lang="en-SG" sz="3600" dirty="0" smtClean="0">
                <a:solidFill>
                  <a:schemeClr val="accent2">
                    <a:lumMod val="20000"/>
                    <a:lumOff val="80000"/>
                  </a:schemeClr>
                </a:solidFill>
                <a:latin typeface="Arial Narrow" panose="020B0606020202030204" pitchFamily="34" charset="0"/>
              </a:rPr>
              <a:t>		a faithful one.</a:t>
            </a:r>
            <a:endParaRPr lang="en-SG" sz="3600" dirty="0">
              <a:solidFill>
                <a:schemeClr val="accent2">
                  <a:lumMod val="20000"/>
                  <a:lumOff val="80000"/>
                </a:schemeClr>
              </a:solidFill>
              <a:latin typeface="Arial Narrow" panose="020B0606020202030204" pitchFamily="34" charset="0"/>
            </a:endParaRPr>
          </a:p>
        </p:txBody>
      </p:sp>
      <p:pic>
        <p:nvPicPr>
          <p:cNvPr id="5122" name="Picture 2" descr="http://102997.agchurches.org/SiteFiles/102997/Content/family_cro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43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225143" y="4003607"/>
            <a:ext cx="6766832" cy="2123658"/>
          </a:xfrm>
          <a:prstGeom prst="rect">
            <a:avLst/>
          </a:prstGeom>
          <a:noFill/>
        </p:spPr>
        <p:txBody>
          <a:bodyPr wrap="square" rtlCol="0">
            <a:spAutoFit/>
          </a:bodyPr>
          <a:lstStyle/>
          <a:p>
            <a:pPr algn="ctr">
              <a:spcBef>
                <a:spcPts val="2400"/>
              </a:spcBef>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6600" b="1" dirty="0" smtClean="0">
                <a:solidFill>
                  <a:srgbClr val="FFFF00"/>
                </a:solidFill>
                <a:effectLst/>
                <a:latin typeface="Arial Narrow" panose="020B0606020202030204" pitchFamily="34" charset="0"/>
              </a:rPr>
              <a:t>Now is the time </a:t>
            </a:r>
            <a:br>
              <a:rPr lang="en-SG" sz="6600" b="1" dirty="0" smtClean="0">
                <a:solidFill>
                  <a:srgbClr val="FFFF00"/>
                </a:solidFill>
                <a:effectLst/>
                <a:latin typeface="Arial Narrow" panose="020B0606020202030204" pitchFamily="34" charset="0"/>
              </a:rPr>
            </a:br>
            <a:r>
              <a:rPr lang="en-SG" sz="6600" b="1" dirty="0" smtClean="0">
                <a:solidFill>
                  <a:srgbClr val="FFFF00"/>
                </a:solidFill>
                <a:effectLst/>
                <a:latin typeface="Arial Narrow" panose="020B0606020202030204" pitchFamily="34" charset="0"/>
              </a:rPr>
              <a:t>to do it!</a:t>
            </a:r>
            <a:endParaRPr lang="en-SG" sz="6600" b="1" dirty="0">
              <a:solidFill>
                <a:srgbClr val="FFFF00"/>
              </a:solidFill>
              <a:effectLst/>
              <a:latin typeface="Arial Narrow" panose="020B0606020202030204" pitchFamily="34" charset="0"/>
            </a:endParaRPr>
          </a:p>
        </p:txBody>
      </p:sp>
    </p:spTree>
    <p:extLst>
      <p:ext uri="{BB962C8B-B14F-4D97-AF65-F5344CB8AC3E}">
        <p14:creationId xmlns:p14="http://schemas.microsoft.com/office/powerpoint/2010/main" val="423357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descr="http://i.huffpost.com/gen/1343128/images/o-HOUSEWIFE-face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703" y="0"/>
            <a:ext cx="854329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1921" y="3007036"/>
            <a:ext cx="5048813" cy="1015663"/>
          </a:xfrm>
          <a:prstGeom prst="rect">
            <a:avLst/>
          </a:prstGeom>
          <a:noFill/>
        </p:spPr>
        <p:txBody>
          <a:bodyPr wrap="square" rtlCol="0">
            <a:spAutoFit/>
          </a:bodyPr>
          <a:lstStyle/>
          <a:p>
            <a:pPr algn="ct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6000" dirty="0" smtClean="0">
                <a:latin typeface="Arial Narrow" panose="020B0606020202030204" pitchFamily="34" charset="0"/>
              </a:rPr>
              <a:t>Perfect Mom</a:t>
            </a:r>
            <a:endParaRPr lang="en-SG" sz="6000" dirty="0">
              <a:latin typeface="Arial Narrow" panose="020B0606020202030204" pitchFamily="34" charset="0"/>
            </a:endParaRPr>
          </a:p>
        </p:txBody>
      </p:sp>
    </p:spTree>
    <p:extLst>
      <p:ext uri="{BB962C8B-B14F-4D97-AF65-F5344CB8AC3E}">
        <p14:creationId xmlns:p14="http://schemas.microsoft.com/office/powerpoint/2010/main" val="2468810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201617" y="2269618"/>
            <a:ext cx="7388886" cy="1015663"/>
          </a:xfrm>
          <a:prstGeom prst="rect">
            <a:avLst/>
          </a:prstGeom>
          <a:noFill/>
        </p:spPr>
        <p:txBody>
          <a:bodyPr wrap="square" rtlCol="0">
            <a:spAutoFit/>
          </a:bodyPr>
          <a:lstStyle/>
          <a:p>
            <a:pPr algn="ct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6000" dirty="0" smtClean="0">
                <a:latin typeface="Arial Narrow" panose="020B0606020202030204" pitchFamily="34" charset="0"/>
              </a:rPr>
              <a:t>Not so Perfect Dad</a:t>
            </a:r>
            <a:endParaRPr lang="en-SG" sz="6000" dirty="0">
              <a:latin typeface="Arial Narrow" panose="020B0606020202030204" pitchFamily="34" charset="0"/>
            </a:endParaRPr>
          </a:p>
        </p:txBody>
      </p:sp>
      <p:pic>
        <p:nvPicPr>
          <p:cNvPr id="3076" name="Picture 4" descr="http://i.huffpost.com/gadgets/slideshows/252778/slide_252778_1567370_f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7282" y="0"/>
            <a:ext cx="457471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483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686553" y="2457980"/>
            <a:ext cx="5778256" cy="1938992"/>
          </a:xfrm>
          <a:prstGeom prst="rect">
            <a:avLst/>
          </a:prstGeom>
          <a:noFill/>
        </p:spPr>
        <p:txBody>
          <a:bodyPr wrap="square" rtlCol="0">
            <a:spAutoFit/>
          </a:bodyPr>
          <a:lstStyle/>
          <a:p>
            <a:pP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6000" dirty="0" smtClean="0">
                <a:solidFill>
                  <a:schemeClr val="bg1"/>
                </a:solidFill>
                <a:latin typeface="Arial Narrow" panose="020B0606020202030204" pitchFamily="34" charset="0"/>
              </a:rPr>
              <a:t>Perfect Dad</a:t>
            </a:r>
            <a:r>
              <a:rPr lang="en-SG" sz="6000" dirty="0" smtClean="0">
                <a:solidFill>
                  <a:schemeClr val="bg1"/>
                </a:solidFill>
                <a:latin typeface="Arial Narrow" panose="020B0606020202030204" pitchFamily="34" charset="0"/>
              </a:rPr>
              <a:t>?</a:t>
            </a:r>
          </a:p>
          <a:p>
            <a:pP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6000" dirty="0" smtClean="0">
                <a:solidFill>
                  <a:schemeClr val="bg1"/>
                </a:solidFill>
                <a:latin typeface="Arial Narrow" panose="020B0606020202030204" pitchFamily="34" charset="0"/>
              </a:rPr>
              <a:t>Ps Tay Cheng </a:t>
            </a:r>
            <a:r>
              <a:rPr lang="en-SG" sz="6000" dirty="0" err="1" smtClean="0">
                <a:solidFill>
                  <a:schemeClr val="bg1"/>
                </a:solidFill>
                <a:latin typeface="Arial Narrow" panose="020B0606020202030204" pitchFamily="34" charset="0"/>
              </a:rPr>
              <a:t>Kee</a:t>
            </a:r>
            <a:endParaRPr lang="en-SG" sz="6000" dirty="0">
              <a:solidFill>
                <a:schemeClr val="bg1"/>
              </a:solidFill>
              <a:latin typeface="Arial Narrow" panose="020B0606020202030204" pitchFamily="34" charset="0"/>
            </a:endParaRPr>
          </a:p>
        </p:txBody>
      </p:sp>
      <p:pic>
        <p:nvPicPr>
          <p:cNvPr id="1026" name="Picture 2" descr="Image result for tay cheng kee"/>
          <p:cNvPicPr>
            <a:picLocks noChangeAspect="1" noChangeArrowheads="1"/>
          </p:cNvPicPr>
          <p:nvPr/>
        </p:nvPicPr>
        <p:blipFill rotWithShape="1">
          <a:blip r:embed="rId2">
            <a:extLst>
              <a:ext uri="{28A0092B-C50C-407E-A947-70E740481C1C}">
                <a14:useLocalDpi xmlns:a14="http://schemas.microsoft.com/office/drawing/2010/main" val="0"/>
              </a:ext>
            </a:extLst>
          </a:blip>
          <a:srcRect l="4822" r="10716"/>
          <a:stretch/>
        </p:blipFill>
        <p:spPr bwMode="auto">
          <a:xfrm>
            <a:off x="6906768" y="-3048"/>
            <a:ext cx="5285232" cy="686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561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556657" y="1389983"/>
            <a:ext cx="9808029" cy="3600986"/>
          </a:xfrm>
          <a:prstGeom prst="rect">
            <a:avLst/>
          </a:prstGeom>
          <a:noFill/>
        </p:spPr>
        <p:txBody>
          <a:bodyPr wrap="square" rtlCol="0">
            <a:spAutoFit/>
          </a:bodyPr>
          <a:lstStyle/>
          <a:p>
            <a:pPr>
              <a:spcBef>
                <a:spcPts val="1200"/>
              </a:spcBef>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5400" b="1" dirty="0" smtClean="0">
                <a:latin typeface="Arial Narrow" panose="020B0606020202030204" pitchFamily="34" charset="0"/>
              </a:rPr>
              <a:t>Outline</a:t>
            </a:r>
          </a:p>
          <a:p>
            <a:pPr>
              <a:spcBef>
                <a:spcPts val="1200"/>
              </a:spcBef>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4800" b="1" dirty="0" smtClean="0">
                <a:latin typeface="Arial Narrow" panose="020B0606020202030204" pitchFamily="34" charset="0"/>
              </a:rPr>
              <a:t>1. 	</a:t>
            </a:r>
            <a:r>
              <a:rPr lang="en-SG" sz="4800" dirty="0" smtClean="0">
                <a:solidFill>
                  <a:srgbClr val="000066"/>
                </a:solidFill>
                <a:latin typeface="Arial Narrow" panose="020B0606020202030204" pitchFamily="34" charset="0"/>
              </a:rPr>
              <a:t>The Burden of Parenting</a:t>
            </a:r>
          </a:p>
          <a:p>
            <a:pPr>
              <a:spcBef>
                <a:spcPts val="1200"/>
              </a:spcBef>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4800" b="1" dirty="0" smtClean="0">
                <a:latin typeface="Arial Narrow" panose="020B0606020202030204" pitchFamily="34" charset="0"/>
              </a:rPr>
              <a:t>2. 	</a:t>
            </a:r>
            <a:r>
              <a:rPr lang="en-SG" sz="4800" dirty="0" smtClean="0">
                <a:solidFill>
                  <a:srgbClr val="006600"/>
                </a:solidFill>
                <a:latin typeface="Arial Narrow" panose="020B0606020202030204" pitchFamily="34" charset="0"/>
              </a:rPr>
              <a:t>Faithfulness Not </a:t>
            </a:r>
            <a:r>
              <a:rPr lang="en-SG" sz="4800" dirty="0" smtClean="0">
                <a:solidFill>
                  <a:srgbClr val="006600"/>
                </a:solidFill>
                <a:latin typeface="Arial Narrow" panose="020B0606020202030204" pitchFamily="34" charset="0"/>
              </a:rPr>
              <a:t>Perfection</a:t>
            </a:r>
            <a:endParaRPr lang="en-SG" sz="4800" dirty="0" smtClean="0">
              <a:solidFill>
                <a:srgbClr val="006600"/>
              </a:solidFill>
              <a:latin typeface="Arial Narrow" panose="020B0606020202030204" pitchFamily="34" charset="0"/>
            </a:endParaRPr>
          </a:p>
          <a:p>
            <a:pPr>
              <a:spcBef>
                <a:spcPts val="1200"/>
              </a:spcBef>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4800" b="1" dirty="0" smtClean="0">
                <a:latin typeface="Arial Narrow" panose="020B0606020202030204" pitchFamily="34" charset="0"/>
              </a:rPr>
              <a:t>3. 	</a:t>
            </a:r>
            <a:r>
              <a:rPr lang="en-SG" sz="4800" dirty="0" smtClean="0">
                <a:solidFill>
                  <a:srgbClr val="C00000"/>
                </a:solidFill>
                <a:latin typeface="Arial Narrow" panose="020B0606020202030204" pitchFamily="34" charset="0"/>
              </a:rPr>
              <a:t>More than Mentors</a:t>
            </a:r>
            <a:endParaRPr lang="en-SG" sz="4800" dirty="0">
              <a:solidFill>
                <a:srgbClr val="C00000"/>
              </a:solidFill>
              <a:latin typeface="Arial Narrow" panose="020B0606020202030204" pitchFamily="34" charset="0"/>
            </a:endParaRPr>
          </a:p>
        </p:txBody>
      </p:sp>
    </p:spTree>
    <p:extLst>
      <p:ext uri="{BB962C8B-B14F-4D97-AF65-F5344CB8AC3E}">
        <p14:creationId xmlns:p14="http://schemas.microsoft.com/office/powerpoint/2010/main" val="11391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01613" y="410268"/>
            <a:ext cx="11772900" cy="769441"/>
          </a:xfrm>
          <a:prstGeom prst="rect">
            <a:avLst/>
          </a:prstGeom>
          <a:noFill/>
        </p:spPr>
        <p:txBody>
          <a:bodyPr wrap="square" rtlCol="0">
            <a:spAutoFit/>
          </a:bodyPr>
          <a:lstStyle/>
          <a:p>
            <a:pPr>
              <a:spcBef>
                <a:spcPts val="1200"/>
              </a:spcBef>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4400" b="1" dirty="0" smtClean="0">
                <a:solidFill>
                  <a:schemeClr val="bg1"/>
                </a:solidFill>
                <a:latin typeface="Arial Narrow" panose="020B0606020202030204" pitchFamily="34" charset="0"/>
              </a:rPr>
              <a:t>1. 	The Burden of Parenting</a:t>
            </a:r>
            <a:endParaRPr lang="en-SG" sz="4000" dirty="0">
              <a:solidFill>
                <a:schemeClr val="bg1"/>
              </a:solidFill>
              <a:latin typeface="Arial Narrow" panose="020B0606020202030204" pitchFamily="34" charset="0"/>
            </a:endParaRPr>
          </a:p>
        </p:txBody>
      </p:sp>
      <p:grpSp>
        <p:nvGrpSpPr>
          <p:cNvPr id="2" name="Group 1"/>
          <p:cNvGrpSpPr/>
          <p:nvPr/>
        </p:nvGrpSpPr>
        <p:grpSpPr>
          <a:xfrm>
            <a:off x="192088" y="1371600"/>
            <a:ext cx="4654094" cy="4173670"/>
            <a:chOff x="7249885" y="1121229"/>
            <a:chExt cx="4654094" cy="4173670"/>
          </a:xfrm>
        </p:grpSpPr>
        <p:pic>
          <p:nvPicPr>
            <p:cNvPr id="4098" name="Picture 2" descr="http://www.texasenterprise.utexas.edu/sites/texasenterprise.utexas.edu/files/Busy_iStock_000020820597Medium_CR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3683" y="1121229"/>
              <a:ext cx="4640296" cy="3581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49885" y="4710124"/>
              <a:ext cx="4648201" cy="584775"/>
            </a:xfrm>
            <a:prstGeom prst="rect">
              <a:avLst/>
            </a:prstGeom>
            <a:noFill/>
          </p:spPr>
          <p:txBody>
            <a:bodyPr wrap="square" rtlCol="0">
              <a:spAutoFit/>
            </a:bodyPr>
            <a:lstStyle/>
            <a:p>
              <a:pPr>
                <a:spcBef>
                  <a:spcPts val="1200"/>
                </a:spcBef>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3200" b="1" dirty="0" smtClean="0">
                  <a:solidFill>
                    <a:schemeClr val="bg1"/>
                  </a:solidFill>
                  <a:latin typeface="Arial Narrow" panose="020B0606020202030204" pitchFamily="34" charset="0"/>
                </a:rPr>
                <a:t>A.  	</a:t>
              </a:r>
              <a:r>
                <a:rPr lang="en-SG" sz="3200" dirty="0" smtClean="0">
                  <a:solidFill>
                    <a:schemeClr val="bg1"/>
                  </a:solidFill>
                  <a:latin typeface="Arial Narrow" panose="020B0606020202030204" pitchFamily="34" charset="0"/>
                </a:rPr>
                <a:t>The busyness of life</a:t>
              </a:r>
              <a:endParaRPr lang="en-SG" sz="3200" dirty="0">
                <a:solidFill>
                  <a:schemeClr val="bg1"/>
                </a:solidFill>
                <a:latin typeface="Arial Narrow" panose="020B0606020202030204" pitchFamily="34" charset="0"/>
              </a:endParaRPr>
            </a:p>
          </p:txBody>
        </p:sp>
      </p:grpSp>
      <p:grpSp>
        <p:nvGrpSpPr>
          <p:cNvPr id="3" name="Group 2"/>
          <p:cNvGrpSpPr/>
          <p:nvPr/>
        </p:nvGrpSpPr>
        <p:grpSpPr>
          <a:xfrm>
            <a:off x="5050971" y="1395865"/>
            <a:ext cx="4103915" cy="4155845"/>
            <a:chOff x="5050971" y="1395865"/>
            <a:chExt cx="4103915" cy="4155845"/>
          </a:xfrm>
        </p:grpSpPr>
        <p:sp>
          <p:nvSpPr>
            <p:cNvPr id="6" name="TextBox 5"/>
            <p:cNvSpPr txBox="1"/>
            <p:nvPr/>
          </p:nvSpPr>
          <p:spPr>
            <a:xfrm>
              <a:off x="5050971" y="4966935"/>
              <a:ext cx="4093029" cy="584775"/>
            </a:xfrm>
            <a:prstGeom prst="rect">
              <a:avLst/>
            </a:prstGeom>
            <a:noFill/>
          </p:spPr>
          <p:txBody>
            <a:bodyPr wrap="square" rtlCol="0">
              <a:spAutoFit/>
            </a:bodyPr>
            <a:lstStyle/>
            <a:p>
              <a:pPr>
                <a:spcBef>
                  <a:spcPts val="1200"/>
                </a:spcBef>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3200" b="1" dirty="0" smtClean="0">
                  <a:solidFill>
                    <a:schemeClr val="bg1"/>
                  </a:solidFill>
                  <a:latin typeface="Arial Narrow" panose="020B0606020202030204" pitchFamily="34" charset="0"/>
                </a:rPr>
                <a:t>B.  	</a:t>
              </a:r>
              <a:r>
                <a:rPr lang="en-SG" sz="3200" dirty="0" smtClean="0">
                  <a:solidFill>
                    <a:schemeClr val="bg1"/>
                  </a:solidFill>
                  <a:latin typeface="Arial Narrow" panose="020B0606020202030204" pitchFamily="34" charset="0"/>
                </a:rPr>
                <a:t>The child trap</a:t>
              </a:r>
              <a:endParaRPr lang="en-SG" sz="3200" dirty="0">
                <a:solidFill>
                  <a:schemeClr val="bg1"/>
                </a:solidFill>
                <a:latin typeface="Arial Narrow" panose="020B0606020202030204" pitchFamily="34" charset="0"/>
              </a:endParaRPr>
            </a:p>
          </p:txBody>
        </p:sp>
        <p:pic>
          <p:nvPicPr>
            <p:cNvPr id="4100" name="Picture 4" descr="http://www.newyorker.com/wp-content/uploads/2008/11/081117_r17906_p646-320-2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146" y="1395865"/>
              <a:ext cx="4100740" cy="35571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9263743" y="1368651"/>
            <a:ext cx="2721428" cy="4669060"/>
            <a:chOff x="9263743" y="1368651"/>
            <a:chExt cx="2721428" cy="4669060"/>
          </a:xfrm>
        </p:grpSpPr>
        <p:sp>
          <p:nvSpPr>
            <p:cNvPr id="7" name="TextBox 6"/>
            <p:cNvSpPr txBox="1"/>
            <p:nvPr/>
          </p:nvSpPr>
          <p:spPr>
            <a:xfrm>
              <a:off x="9274629" y="4960493"/>
              <a:ext cx="2710542" cy="1077218"/>
            </a:xfrm>
            <a:prstGeom prst="rect">
              <a:avLst/>
            </a:prstGeom>
            <a:noFill/>
          </p:spPr>
          <p:txBody>
            <a:bodyPr wrap="square" rtlCol="0">
              <a:spAutoFit/>
            </a:bodyPr>
            <a:lstStyle/>
            <a:p>
              <a:pPr>
                <a:spcBef>
                  <a:spcPts val="1200"/>
                </a:spcBef>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3200" b="1" dirty="0" smtClean="0">
                  <a:solidFill>
                    <a:schemeClr val="bg1"/>
                  </a:solidFill>
                  <a:latin typeface="Arial Narrow" panose="020B0606020202030204" pitchFamily="34" charset="0"/>
                </a:rPr>
                <a:t>C.  	</a:t>
              </a:r>
              <a:r>
                <a:rPr lang="en-SG" sz="3200" dirty="0" smtClean="0">
                  <a:solidFill>
                    <a:schemeClr val="bg1"/>
                  </a:solidFill>
                  <a:latin typeface="Arial Narrow" panose="020B0606020202030204" pitchFamily="34" charset="0"/>
                </a:rPr>
                <a:t>The fear of 					failure</a:t>
              </a:r>
              <a:endParaRPr lang="en-SG" sz="3200" dirty="0">
                <a:solidFill>
                  <a:schemeClr val="bg1"/>
                </a:solidFill>
                <a:latin typeface="Arial Narrow" panose="020B0606020202030204" pitchFamily="34" charset="0"/>
              </a:endParaRPr>
            </a:p>
          </p:txBody>
        </p:sp>
        <p:pic>
          <p:nvPicPr>
            <p:cNvPr id="4102" name="Picture 6" descr="http://www.nwafz.com/wp-content/uploads/fear-of-failure.jpg"/>
            <p:cNvPicPr>
              <a:picLocks noChangeAspect="1" noChangeArrowheads="1"/>
            </p:cNvPicPr>
            <p:nvPr/>
          </p:nvPicPr>
          <p:blipFill rotWithShape="1">
            <a:blip r:embed="rId4">
              <a:extLst>
                <a:ext uri="{28A0092B-C50C-407E-A947-70E740481C1C}">
                  <a14:useLocalDpi xmlns:a14="http://schemas.microsoft.com/office/drawing/2010/main" val="0"/>
                </a:ext>
              </a:extLst>
            </a:blip>
            <a:srcRect l="48180"/>
            <a:stretch/>
          </p:blipFill>
          <p:spPr bwMode="auto">
            <a:xfrm>
              <a:off x="9263743" y="1368651"/>
              <a:ext cx="2699657" cy="358434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1255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201613" y="421154"/>
            <a:ext cx="11772900" cy="1231106"/>
          </a:xfrm>
          <a:prstGeom prst="rect">
            <a:avLst/>
          </a:prstGeom>
          <a:noFill/>
        </p:spPr>
        <p:txBody>
          <a:bodyPr wrap="square" rtlCol="0">
            <a:spAutoFit/>
          </a:bodyPr>
          <a:lstStyle/>
          <a:p>
            <a:pPr>
              <a:spcBef>
                <a:spcPts val="1200"/>
              </a:spcBef>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3200" b="1" dirty="0" smtClean="0">
                <a:latin typeface="Arial Narrow" panose="020B0606020202030204" pitchFamily="34" charset="0"/>
              </a:rPr>
              <a:t>Examples </a:t>
            </a:r>
            <a:r>
              <a:rPr lang="en-SG" sz="3200" b="1" dirty="0" smtClean="0">
                <a:latin typeface="Arial Narrow" panose="020B0606020202030204" pitchFamily="34" charset="0"/>
              </a:rPr>
              <a:t>of failed parents</a:t>
            </a:r>
            <a:r>
              <a:rPr lang="en-SG" sz="3200" dirty="0" smtClean="0">
                <a:latin typeface="Arial Narrow" panose="020B0606020202030204" pitchFamily="34" charset="0"/>
              </a:rPr>
              <a:t>:</a:t>
            </a:r>
          </a:p>
          <a:p>
            <a:pPr>
              <a:spcBef>
                <a:spcPts val="1200"/>
              </a:spcBef>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3200" b="1" dirty="0" smtClean="0">
                <a:latin typeface="Arial Narrow" panose="020B0606020202030204" pitchFamily="34" charset="0"/>
              </a:rPr>
              <a:t>(1) 	</a:t>
            </a:r>
            <a:r>
              <a:rPr lang="en-SG" sz="3200" b="1" dirty="0" smtClean="0">
                <a:solidFill>
                  <a:srgbClr val="C00000"/>
                </a:solidFill>
                <a:latin typeface="Arial Narrow" panose="020B0606020202030204" pitchFamily="34" charset="0"/>
              </a:rPr>
              <a:t>Eli</a:t>
            </a:r>
            <a:endParaRPr lang="en-SG" sz="3200" b="1" dirty="0">
              <a:solidFill>
                <a:srgbClr val="C00000"/>
              </a:solidFill>
              <a:latin typeface="Arial Narrow" panose="020B0606020202030204" pitchFamily="34" charset="0"/>
            </a:endParaRPr>
          </a:p>
        </p:txBody>
      </p:sp>
      <p:sp>
        <p:nvSpPr>
          <p:cNvPr id="3" name="TextBox 2"/>
          <p:cNvSpPr txBox="1"/>
          <p:nvPr/>
        </p:nvSpPr>
        <p:spPr>
          <a:xfrm>
            <a:off x="201613" y="1935796"/>
            <a:ext cx="11772900" cy="4401205"/>
          </a:xfrm>
          <a:prstGeom prst="rect">
            <a:avLst/>
          </a:prstGeom>
          <a:noFill/>
        </p:spPr>
        <p:txBody>
          <a:bodyPr wrap="square" rtlCol="0">
            <a:spAutoFit/>
          </a:bodyPr>
          <a:lstStyle/>
          <a:p>
            <a:pP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2800" b="1" dirty="0" smtClean="0">
                <a:solidFill>
                  <a:srgbClr val="000066"/>
                </a:solidFill>
                <a:latin typeface="Arial Narrow" panose="020B0606020202030204" pitchFamily="34" charset="0"/>
              </a:rPr>
              <a:t>1 Samuel 2:22-25</a:t>
            </a:r>
            <a:endParaRPr lang="en-SG" sz="2800" dirty="0" smtClean="0">
              <a:solidFill>
                <a:srgbClr val="000066"/>
              </a:solidFill>
              <a:latin typeface="Arial Narrow" panose="020B0606020202030204" pitchFamily="34" charset="0"/>
            </a:endParaRPr>
          </a:p>
          <a:p>
            <a:pP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2800" b="1" dirty="0" smtClean="0">
                <a:solidFill>
                  <a:srgbClr val="000066"/>
                </a:solidFill>
                <a:latin typeface="Arial Narrow" panose="020B0606020202030204" pitchFamily="34" charset="0"/>
              </a:rPr>
              <a:t>22 </a:t>
            </a:r>
            <a:r>
              <a:rPr lang="en-SG" sz="2800" dirty="0" smtClean="0">
                <a:latin typeface="Arial Narrow" panose="020B0606020202030204" pitchFamily="34" charset="0"/>
              </a:rPr>
              <a:t>Now Eli, who was very old, heard about everything </a:t>
            </a:r>
          </a:p>
          <a:p>
            <a:pP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2800" dirty="0" smtClean="0">
                <a:latin typeface="Arial Narrow" panose="020B0606020202030204" pitchFamily="34" charset="0"/>
              </a:rPr>
              <a:t>his sons were doing to all Israel and how they slept </a:t>
            </a:r>
            <a:r>
              <a:rPr lang="en-SG" sz="2800" dirty="0" smtClean="0">
                <a:latin typeface="Arial Narrow" panose="020B0606020202030204" pitchFamily="34" charset="0"/>
              </a:rPr>
              <a:t/>
            </a:r>
            <a:br>
              <a:rPr lang="en-SG" sz="2800" dirty="0" smtClean="0">
                <a:latin typeface="Arial Narrow" panose="020B0606020202030204" pitchFamily="34" charset="0"/>
              </a:rPr>
            </a:br>
            <a:r>
              <a:rPr lang="en-SG" sz="2800" dirty="0" smtClean="0">
                <a:latin typeface="Arial Narrow" panose="020B0606020202030204" pitchFamily="34" charset="0"/>
              </a:rPr>
              <a:t>with </a:t>
            </a:r>
            <a:r>
              <a:rPr lang="en-SG" sz="2800" dirty="0" smtClean="0">
                <a:latin typeface="Arial Narrow" panose="020B0606020202030204" pitchFamily="34" charset="0"/>
              </a:rPr>
              <a:t>the women who served at </a:t>
            </a:r>
            <a:r>
              <a:rPr lang="en-SG" sz="2800" dirty="0" smtClean="0">
                <a:latin typeface="Arial Narrow" panose="020B0606020202030204" pitchFamily="34" charset="0"/>
              </a:rPr>
              <a:t>the </a:t>
            </a:r>
            <a:r>
              <a:rPr lang="en-SG" sz="2800" dirty="0" smtClean="0">
                <a:latin typeface="Arial Narrow" panose="020B0606020202030204" pitchFamily="34" charset="0"/>
              </a:rPr>
              <a:t>entrance to the tent </a:t>
            </a:r>
            <a:r>
              <a:rPr lang="en-SG" sz="2800" dirty="0" smtClean="0">
                <a:latin typeface="Arial Narrow" panose="020B0606020202030204" pitchFamily="34" charset="0"/>
              </a:rPr>
              <a:t/>
            </a:r>
            <a:br>
              <a:rPr lang="en-SG" sz="2800" dirty="0" smtClean="0">
                <a:latin typeface="Arial Narrow" panose="020B0606020202030204" pitchFamily="34" charset="0"/>
              </a:rPr>
            </a:br>
            <a:r>
              <a:rPr lang="en-SG" sz="2800" dirty="0" smtClean="0">
                <a:latin typeface="Arial Narrow" panose="020B0606020202030204" pitchFamily="34" charset="0"/>
              </a:rPr>
              <a:t>of </a:t>
            </a:r>
            <a:r>
              <a:rPr lang="en-SG" sz="2800" dirty="0" smtClean="0">
                <a:latin typeface="Arial Narrow" panose="020B0606020202030204" pitchFamily="34" charset="0"/>
              </a:rPr>
              <a:t>meeting. </a:t>
            </a:r>
            <a:r>
              <a:rPr lang="en-SG" sz="2800" b="1" dirty="0" smtClean="0">
                <a:solidFill>
                  <a:srgbClr val="000066"/>
                </a:solidFill>
                <a:latin typeface="Arial Narrow" panose="020B0606020202030204" pitchFamily="34" charset="0"/>
              </a:rPr>
              <a:t>23 </a:t>
            </a:r>
            <a:r>
              <a:rPr lang="en-SG" sz="2800" dirty="0" smtClean="0">
                <a:latin typeface="Arial Narrow" panose="020B0606020202030204" pitchFamily="34" charset="0"/>
              </a:rPr>
              <a:t>So he said to them, “Why do you do such things? </a:t>
            </a:r>
            <a:r>
              <a:rPr lang="en-SG" sz="2800" dirty="0" smtClean="0">
                <a:latin typeface="Arial Narrow" panose="020B0606020202030204" pitchFamily="34" charset="0"/>
              </a:rPr>
              <a:t>I </a:t>
            </a:r>
            <a:r>
              <a:rPr lang="en-SG" sz="2800" dirty="0" smtClean="0">
                <a:latin typeface="Arial Narrow" panose="020B0606020202030204" pitchFamily="34" charset="0"/>
              </a:rPr>
              <a:t>hear from all the people about these wicked deeds of yours. </a:t>
            </a:r>
            <a:r>
              <a:rPr lang="en-SG" sz="2800" b="1" dirty="0" smtClean="0">
                <a:solidFill>
                  <a:srgbClr val="000066"/>
                </a:solidFill>
                <a:latin typeface="Arial Narrow" panose="020B0606020202030204" pitchFamily="34" charset="0"/>
              </a:rPr>
              <a:t>24</a:t>
            </a:r>
            <a:r>
              <a:rPr lang="en-SG" sz="2800" b="1" dirty="0" smtClean="0">
                <a:latin typeface="Arial Narrow" panose="020B0606020202030204" pitchFamily="34" charset="0"/>
              </a:rPr>
              <a:t> </a:t>
            </a:r>
            <a:r>
              <a:rPr lang="en-SG" sz="2800" dirty="0" smtClean="0">
                <a:latin typeface="Arial Narrow" panose="020B0606020202030204" pitchFamily="34" charset="0"/>
              </a:rPr>
              <a:t>No, my sons; the report </a:t>
            </a:r>
            <a:r>
              <a:rPr lang="en-SG" sz="2800" dirty="0" smtClean="0">
                <a:latin typeface="Arial Narrow" panose="020B0606020202030204" pitchFamily="34" charset="0"/>
              </a:rPr>
              <a:t>I </a:t>
            </a:r>
            <a:r>
              <a:rPr lang="en-SG" sz="2800" dirty="0" smtClean="0">
                <a:latin typeface="Arial Narrow" panose="020B0606020202030204" pitchFamily="34" charset="0"/>
              </a:rPr>
              <a:t>hear spreading among the Lord’s people is not good. </a:t>
            </a:r>
            <a:r>
              <a:rPr lang="en-SG" sz="2800" b="1" dirty="0" smtClean="0">
                <a:solidFill>
                  <a:srgbClr val="000066"/>
                </a:solidFill>
                <a:latin typeface="Arial Narrow" panose="020B0606020202030204" pitchFamily="34" charset="0"/>
              </a:rPr>
              <a:t>25</a:t>
            </a:r>
            <a:r>
              <a:rPr lang="en-SG" sz="2800" dirty="0" smtClean="0">
                <a:latin typeface="Arial Narrow" panose="020B0606020202030204" pitchFamily="34" charset="0"/>
              </a:rPr>
              <a:t> If one person sins against another, God may mediate for the offender; but if anyone sins against the Lord, who will intercede for them?” His sons, however, did not listen to their father’s rebuke, for it was the Lord’s will to put them to death.</a:t>
            </a:r>
            <a:endParaRPr lang="en-SG" sz="2800" dirty="0">
              <a:latin typeface="Arial Narrow" panose="020B0606020202030204" pitchFamily="34" charset="0"/>
            </a:endParaRPr>
          </a:p>
        </p:txBody>
      </p:sp>
      <p:pic>
        <p:nvPicPr>
          <p:cNvPr id="5122" name="Picture 2" descr="http://www.biblestudywithrandy.com/wp-content/uploads/2015/02/eli-and-sons-W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2010" y="1"/>
            <a:ext cx="5039990" cy="372291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91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01613" y="421154"/>
            <a:ext cx="11772900" cy="1231106"/>
          </a:xfrm>
          <a:prstGeom prst="rect">
            <a:avLst/>
          </a:prstGeom>
          <a:noFill/>
        </p:spPr>
        <p:txBody>
          <a:bodyPr wrap="square" rtlCol="0">
            <a:spAutoFit/>
          </a:bodyPr>
          <a:lstStyle/>
          <a:p>
            <a:pPr>
              <a:spcBef>
                <a:spcPts val="1200"/>
              </a:spcBef>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3200" b="1" dirty="0" smtClean="0">
                <a:solidFill>
                  <a:schemeClr val="bg1"/>
                </a:solidFill>
                <a:latin typeface="Arial Narrow" panose="020B0606020202030204" pitchFamily="34" charset="0"/>
              </a:rPr>
              <a:t>Examples </a:t>
            </a:r>
            <a:r>
              <a:rPr lang="en-SG" sz="3200" b="1" dirty="0" smtClean="0">
                <a:solidFill>
                  <a:schemeClr val="bg1"/>
                </a:solidFill>
                <a:latin typeface="Arial Narrow" panose="020B0606020202030204" pitchFamily="34" charset="0"/>
              </a:rPr>
              <a:t>of failed parents</a:t>
            </a:r>
            <a:r>
              <a:rPr lang="en-SG" sz="3200" dirty="0" smtClean="0">
                <a:solidFill>
                  <a:schemeClr val="bg1"/>
                </a:solidFill>
                <a:latin typeface="Arial Narrow" panose="020B0606020202030204" pitchFamily="34" charset="0"/>
              </a:rPr>
              <a:t>:</a:t>
            </a:r>
          </a:p>
          <a:p>
            <a:pPr>
              <a:spcBef>
                <a:spcPts val="1200"/>
              </a:spcBef>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3200" b="1" dirty="0" smtClean="0">
                <a:solidFill>
                  <a:schemeClr val="bg1"/>
                </a:solidFill>
                <a:latin typeface="Arial Narrow" panose="020B0606020202030204" pitchFamily="34" charset="0"/>
              </a:rPr>
              <a:t>(2) 	</a:t>
            </a:r>
            <a:r>
              <a:rPr lang="en-SG" sz="3200" b="1" dirty="0" smtClean="0">
                <a:solidFill>
                  <a:srgbClr val="FFFF00"/>
                </a:solidFill>
                <a:latin typeface="Arial Narrow" panose="020B0606020202030204" pitchFamily="34" charset="0"/>
              </a:rPr>
              <a:t>Samuel</a:t>
            </a:r>
            <a:endParaRPr lang="en-SG" sz="3200" b="1" dirty="0">
              <a:solidFill>
                <a:srgbClr val="FFFF00"/>
              </a:solidFill>
              <a:latin typeface="Arial Narrow" panose="020B0606020202030204" pitchFamily="34" charset="0"/>
            </a:endParaRPr>
          </a:p>
        </p:txBody>
      </p:sp>
      <p:sp>
        <p:nvSpPr>
          <p:cNvPr id="3" name="TextBox 2"/>
          <p:cNvSpPr txBox="1"/>
          <p:nvPr/>
        </p:nvSpPr>
        <p:spPr>
          <a:xfrm>
            <a:off x="219075" y="3006074"/>
            <a:ext cx="5452052" cy="2062103"/>
          </a:xfrm>
          <a:prstGeom prst="rect">
            <a:avLst/>
          </a:prstGeom>
          <a:noFill/>
        </p:spPr>
        <p:txBody>
          <a:bodyPr wrap="square" rtlCol="0">
            <a:spAutoFit/>
          </a:bodyPr>
          <a:lstStyle/>
          <a:p>
            <a:pP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3200" b="1" dirty="0" smtClean="0">
                <a:solidFill>
                  <a:srgbClr val="66CCFF"/>
                </a:solidFill>
                <a:latin typeface="Arial Narrow" panose="020B0606020202030204" pitchFamily="34" charset="0"/>
              </a:rPr>
              <a:t>1 Samuel 8:3 </a:t>
            </a:r>
            <a:r>
              <a:rPr lang="en-SG" sz="3200" dirty="0" smtClean="0">
                <a:solidFill>
                  <a:schemeClr val="bg1"/>
                </a:solidFill>
                <a:latin typeface="Arial Narrow" panose="020B0606020202030204" pitchFamily="34" charset="0"/>
              </a:rPr>
              <a:t>But his sons did not </a:t>
            </a:r>
          </a:p>
          <a:p>
            <a:pP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3200" dirty="0" smtClean="0">
                <a:solidFill>
                  <a:schemeClr val="bg1"/>
                </a:solidFill>
                <a:latin typeface="Arial Narrow" panose="020B0606020202030204" pitchFamily="34" charset="0"/>
              </a:rPr>
              <a:t>follow his ways. They turned aside </a:t>
            </a:r>
          </a:p>
          <a:p>
            <a:pP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3200" dirty="0" smtClean="0">
                <a:solidFill>
                  <a:schemeClr val="bg1"/>
                </a:solidFill>
                <a:latin typeface="Arial Narrow" panose="020B0606020202030204" pitchFamily="34" charset="0"/>
              </a:rPr>
              <a:t>after dishonest gain and accepted </a:t>
            </a:r>
          </a:p>
          <a:p>
            <a:pP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3200" dirty="0" smtClean="0">
                <a:solidFill>
                  <a:schemeClr val="bg1"/>
                </a:solidFill>
                <a:latin typeface="Arial Narrow" panose="020B0606020202030204" pitchFamily="34" charset="0"/>
              </a:rPr>
              <a:t>bribes and perverted justice.</a:t>
            </a:r>
            <a:endParaRPr lang="en-SG" sz="3200" dirty="0">
              <a:solidFill>
                <a:schemeClr val="bg1"/>
              </a:solidFill>
              <a:latin typeface="Arial Narrow" panose="020B0606020202030204" pitchFamily="34" charset="0"/>
            </a:endParaRPr>
          </a:p>
        </p:txBody>
      </p:sp>
      <p:pic>
        <p:nvPicPr>
          <p:cNvPr id="6148" name="Picture 4" descr="https://brotherhoodofchristianaggies.files.wordpress.com/2011/06/israel-demands-k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2800" y="1652260"/>
            <a:ext cx="6299200" cy="4668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41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TotalTime>
  <Words>595</Words>
  <Application>Microsoft Office PowerPoint</Application>
  <PresentationFormat>Widescreen</PresentationFormat>
  <Paragraphs>74</Paragraphs>
  <Slides>23</Slides>
  <Notes>0</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23</vt:i4>
      </vt:variant>
    </vt:vector>
  </HeadingPairs>
  <TitlesOfParts>
    <vt:vector size="35" baseType="lpstr">
      <vt:lpstr>Arial</vt:lpstr>
      <vt:lpstr>Arial Narrow</vt:lpstr>
      <vt:lpstr>Calibri</vt:lpstr>
      <vt:lpstr>Calibri Light</vt:lpstr>
      <vt:lpstr>Wingdings</vt:lpstr>
      <vt:lpstr>Office Theme</vt:lpstr>
      <vt:lpstr>1_Office Theme</vt:lpstr>
      <vt:lpstr>3_Office Theme</vt:lpstr>
      <vt:lpstr>2_Office Theme</vt:lpstr>
      <vt:lpstr>4_Office Theme</vt:lpstr>
      <vt:lpstr>5_Office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Teng</dc:creator>
  <cp:lastModifiedBy>Jessica</cp:lastModifiedBy>
  <cp:revision>31</cp:revision>
  <cp:lastPrinted>2015-05-16T05:24:50Z</cp:lastPrinted>
  <dcterms:created xsi:type="dcterms:W3CDTF">2015-05-15T21:25:31Z</dcterms:created>
  <dcterms:modified xsi:type="dcterms:W3CDTF">2019-04-27T09:34:36Z</dcterms:modified>
</cp:coreProperties>
</file>